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39" r:id="rId3"/>
  </p:sldMasterIdLst>
  <p:notesMasterIdLst>
    <p:notesMasterId r:id="rId45"/>
  </p:notesMasterIdLst>
  <p:sldIdLst>
    <p:sldId id="256" r:id="rId4"/>
    <p:sldId id="282" r:id="rId5"/>
    <p:sldId id="257" r:id="rId6"/>
    <p:sldId id="359" r:id="rId7"/>
    <p:sldId id="292" r:id="rId8"/>
    <p:sldId id="305" r:id="rId9"/>
    <p:sldId id="361" r:id="rId10"/>
    <p:sldId id="362" r:id="rId11"/>
    <p:sldId id="373" r:id="rId12"/>
    <p:sldId id="278" r:id="rId13"/>
    <p:sldId id="384" r:id="rId14"/>
    <p:sldId id="351" r:id="rId15"/>
    <p:sldId id="307" r:id="rId16"/>
    <p:sldId id="386" r:id="rId17"/>
    <p:sldId id="383" r:id="rId18"/>
    <p:sldId id="374" r:id="rId19"/>
    <p:sldId id="312" r:id="rId20"/>
    <p:sldId id="365" r:id="rId21"/>
    <p:sldId id="368" r:id="rId22"/>
    <p:sldId id="317" r:id="rId23"/>
    <p:sldId id="324" r:id="rId24"/>
    <p:sldId id="395" r:id="rId25"/>
    <p:sldId id="397" r:id="rId26"/>
    <p:sldId id="364" r:id="rId27"/>
    <p:sldId id="306" r:id="rId28"/>
    <p:sldId id="326" r:id="rId29"/>
    <p:sldId id="375" r:id="rId30"/>
    <p:sldId id="377" r:id="rId31"/>
    <p:sldId id="379" r:id="rId32"/>
    <p:sldId id="378" r:id="rId33"/>
    <p:sldId id="398" r:id="rId34"/>
    <p:sldId id="380" r:id="rId35"/>
    <p:sldId id="370" r:id="rId36"/>
    <p:sldId id="371" r:id="rId37"/>
    <p:sldId id="390" r:id="rId38"/>
    <p:sldId id="388" r:id="rId39"/>
    <p:sldId id="376" r:id="rId40"/>
    <p:sldId id="396" r:id="rId41"/>
    <p:sldId id="394" r:id="rId42"/>
    <p:sldId id="393" r:id="rId43"/>
    <p:sldId id="356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>
      <p:cViewPr varScale="1">
        <p:scale>
          <a:sx n="110" d="100"/>
          <a:sy n="110" d="100"/>
        </p:scale>
        <p:origin x="3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9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798680032456445E-2"/>
          <c:y val="8.182393867433238E-2"/>
          <c:w val="0.82350109154388385"/>
          <c:h val="0.810272049327167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Sheet1!$D$30</c:f>
              <c:strCache>
                <c:ptCount val="1"/>
                <c:pt idx="0">
                  <c:v>输入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Sheet1!$E$29:$N$29</c:f>
              <c:strCache>
                <c:ptCount val="10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</c:strCache>
            </c:strRef>
          </c:cat>
          <c:val>
            <c:numRef>
              <c:f>Sheet1!$E$30:$N$30</c:f>
              <c:numCache>
                <c:formatCode>General</c:formatCode>
                <c:ptCount val="10"/>
                <c:pt idx="0">
                  <c:v>4</c:v>
                </c:pt>
                <c:pt idx="1">
                  <c:v>14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11</c:v>
                </c:pt>
                <c:pt idx="6">
                  <c:v>35</c:v>
                </c:pt>
                <c:pt idx="7">
                  <c:v>108</c:v>
                </c:pt>
                <c:pt idx="8">
                  <c:v>46</c:v>
                </c:pt>
                <c:pt idx="9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Sheet1!$D$31</c:f>
              <c:strCache>
                <c:ptCount val="1"/>
                <c:pt idx="0">
                  <c:v>本地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Sheet1!$E$29:$N$29</c:f>
              <c:strCache>
                <c:ptCount val="10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</c:strCache>
            </c:strRef>
          </c:cat>
          <c:val>
            <c:numRef>
              <c:f>Sheet1!$E$31:$N$31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346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7490424"/>
        <c:axId val="257082912"/>
      </c:barChart>
      <c:catAx>
        <c:axId val="257490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257082912"/>
        <c:crosses val="autoZero"/>
        <c:auto val="1"/>
        <c:lblAlgn val="ctr"/>
        <c:lblOffset val="100"/>
        <c:noMultiLvlLbl val="0"/>
      </c:catAx>
      <c:valAx>
        <c:axId val="257082912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/>
                  <a:t>发病数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257490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866770463456535E-2"/>
          <c:y val="6.9780446806712443E-2"/>
          <c:w val="0.31995903225734823"/>
          <c:h val="0.11674844350120671"/>
        </c:manualLayout>
      </c:layout>
      <c:overlay val="0"/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7637203044791"/>
          <c:y val="5.78811751370506E-2"/>
          <c:w val="0.81992531222722609"/>
          <c:h val="0.69246216324027221"/>
        </c:manualLayout>
      </c:layout>
      <c:lineChart>
        <c:grouping val="standar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深圳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Sheet1!$E$12:$N$12</c:f>
              <c:strCache>
                <c:ptCount val="10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</c:strCache>
            </c:strRef>
          </c:cat>
          <c:val>
            <c:numRef>
              <c:f>Sheet1!$E$13:$N$13</c:f>
              <c:numCache>
                <c:formatCode>General</c:formatCode>
                <c:ptCount val="10"/>
                <c:pt idx="0">
                  <c:v>4</c:v>
                </c:pt>
                <c:pt idx="1">
                  <c:v>14</c:v>
                </c:pt>
                <c:pt idx="2">
                  <c:v>5</c:v>
                </c:pt>
                <c:pt idx="3">
                  <c:v>18</c:v>
                </c:pt>
                <c:pt idx="4">
                  <c:v>3</c:v>
                </c:pt>
                <c:pt idx="5">
                  <c:v>11</c:v>
                </c:pt>
                <c:pt idx="6">
                  <c:v>35</c:v>
                </c:pt>
                <c:pt idx="7">
                  <c:v>454</c:v>
                </c:pt>
                <c:pt idx="8">
                  <c:v>46</c:v>
                </c:pt>
                <c:pt idx="9">
                  <c:v>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Sheet1!$D$14</c:f>
              <c:strCache>
                <c:ptCount val="1"/>
                <c:pt idx="0">
                  <c:v>广州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Sheet1!$E$12:$N$12</c:f>
              <c:strCache>
                <c:ptCount val="10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</c:strCache>
            </c:strRef>
          </c:cat>
          <c:val>
            <c:numRef>
              <c:f>Sheet1!$E$14:$N$14</c:f>
              <c:numCache>
                <c:formatCode>General</c:formatCode>
                <c:ptCount val="10"/>
                <c:pt idx="0">
                  <c:v>36</c:v>
                </c:pt>
                <c:pt idx="1">
                  <c:v>6</c:v>
                </c:pt>
                <c:pt idx="2">
                  <c:v>8</c:v>
                </c:pt>
                <c:pt idx="3">
                  <c:v>66</c:v>
                </c:pt>
                <c:pt idx="4">
                  <c:v>40</c:v>
                </c:pt>
                <c:pt idx="5">
                  <c:v>154</c:v>
                </c:pt>
                <c:pt idx="6">
                  <c:v>1265</c:v>
                </c:pt>
                <c:pt idx="7">
                  <c:v>37357</c:v>
                </c:pt>
                <c:pt idx="8">
                  <c:v>100</c:v>
                </c:pt>
                <c:pt idx="9">
                  <c:v>240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7518576"/>
        <c:axId val="257507232"/>
      </c:lineChart>
      <c:catAx>
        <c:axId val="25751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257507232"/>
        <c:crosses val="autoZero"/>
        <c:auto val="1"/>
        <c:lblAlgn val="ctr"/>
        <c:lblOffset val="100"/>
        <c:noMultiLvlLbl val="0"/>
      </c:catAx>
      <c:valAx>
        <c:axId val="257507232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 sz="2400" dirty="0"/>
                  <a:t>发病数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zh-CN"/>
          </a:p>
        </c:txPr>
        <c:crossAx val="257518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26455073795099"/>
          <c:y val="0"/>
          <c:w val="0.32895881138983246"/>
          <c:h val="0.16443570790406789"/>
        </c:manualLayout>
      </c:layout>
      <c:overlay val="0"/>
      <c:txPr>
        <a:bodyPr/>
        <a:lstStyle/>
        <a:p>
          <a:pPr>
            <a:defRPr sz="2800" b="1"/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F3C6-4237-44E3-86FA-9182DAEF222D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8997-4BFA-4C55-BD58-308CF2B094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8191"/>
          <a:stretch>
            <a:fillRect/>
          </a:stretch>
        </p:blipFill>
        <p:spPr>
          <a:xfrm>
            <a:off x="1" y="8710"/>
            <a:ext cx="9147101" cy="6860816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576251" y="2779322"/>
            <a:ext cx="6017706" cy="651600"/>
          </a:xfrm>
          <a:noFill/>
        </p:spPr>
        <p:txBody>
          <a:bodyPr anchor="t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576251" y="1057814"/>
            <a:ext cx="6017706" cy="1720077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1"/>
                </a:solidFill>
                <a:effectLst/>
                <a:latin typeface="+mj-lt"/>
                <a:ea typeface="+mj-ea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012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360000"/>
            <a:ext cx="66060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065600" y="1447200"/>
            <a:ext cx="7002000" cy="3322800"/>
          </a:xfrm>
        </p:spPr>
        <p:txBody>
          <a:bodyPr lIns="0" tIns="0" rIns="0" bIns="0" anchor="ctr" anchorCtr="0"/>
          <a:lstStyle>
            <a:lvl1pPr marL="0" indent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110000"/>
              </a:lnSpc>
              <a:buFontTx/>
              <a:buNone/>
              <a:defRPr sz="1800"/>
            </a:lvl3pPr>
            <a:lvl4pPr marL="1371600" indent="0">
              <a:lnSpc>
                <a:spcPct val="110000"/>
              </a:lnSpc>
              <a:buFontTx/>
              <a:buNone/>
              <a:defRPr sz="1800"/>
            </a:lvl4pPr>
            <a:lvl5pPr marL="1828800" indent="0">
              <a:lnSpc>
                <a:spcPct val="110000"/>
              </a:lnSpc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3367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2289601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7" name="文本占位符 6"/>
          <p:cNvSpPr txBox="1"/>
          <p:nvPr/>
        </p:nvSpPr>
        <p:spPr>
          <a:xfrm>
            <a:off x="2040467" y="3535200"/>
            <a:ext cx="5063067" cy="49477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</p:spPr>
        <p:txBody>
          <a:bodyPr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4">
                  <a:lumMod val="75000"/>
                </a:schemeClr>
              </a:buClr>
              <a:buSzPct val="50000"/>
              <a:buFont typeface="Wingdings 2" panose="05020102010507070707" pitchFamily="18" charset="2"/>
              <a:buNone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1C25E">
                  <a:lumMod val="75000"/>
                </a:srgbClr>
              </a:buClr>
              <a:defRPr/>
            </a:pPr>
            <a:endParaRPr lang="da-DK" altLang="zh-CN" sz="1800" dirty="0">
              <a:solidFill>
                <a:srgbClr val="FFFFFF"/>
              </a:solidFill>
              <a:latin typeface="Arial"/>
              <a:ea typeface="黑体"/>
            </a:endParaRPr>
          </a:p>
        </p:txBody>
      </p:sp>
      <p:sp>
        <p:nvSpPr>
          <p:cNvPr id="8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2041200" y="3535200"/>
            <a:ext cx="5061600" cy="4932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1400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065600" y="360000"/>
            <a:ext cx="6606000" cy="583200"/>
          </a:xfrm>
        </p:spPr>
        <p:txBody>
          <a:bodyPr anchor="t" anchorCtr="0"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72800" y="1476000"/>
            <a:ext cx="7002000" cy="1576800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 algn="l">
              <a:lnSpc>
                <a:spcPct val="90000"/>
              </a:lnSpc>
              <a:spcAft>
                <a:spcPts val="0"/>
              </a:spcAft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lnSpc>
                <a:spcPct val="90000"/>
              </a:lnSpc>
              <a:buFontTx/>
              <a:buNone/>
              <a:defRPr sz="1800"/>
            </a:lvl3pPr>
            <a:lvl4pPr marL="1371600" indent="0">
              <a:lnSpc>
                <a:spcPct val="90000"/>
              </a:lnSpc>
              <a:buFontTx/>
              <a:buNone/>
              <a:defRPr sz="1800"/>
            </a:lvl4pPr>
            <a:lvl5pPr marL="1828800" indent="0">
              <a:lnSpc>
                <a:spcPct val="90000"/>
              </a:lnSpc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072800" y="4137592"/>
            <a:ext cx="7002000" cy="1718419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90000"/>
              </a:lnSpc>
              <a:spcAft>
                <a:spcPts val="500"/>
              </a:spcAft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 algn="l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495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4"/>
            <a:ext cx="38683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5986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778400" y="2322000"/>
            <a:ext cx="5659200" cy="1198800"/>
          </a:xfrm>
        </p:spPr>
        <p:txBody>
          <a:bodyPr anchor="t" anchorCtr="0">
            <a:no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2298700" y="3436044"/>
            <a:ext cx="4572000" cy="369332"/>
          </a:xfrm>
          <a:prstGeom prst="roundRect">
            <a:avLst>
              <a:gd name="adj" fmla="val 50000"/>
            </a:avLst>
          </a:prstGeom>
          <a:solidFill>
            <a:schemeClr val="accent2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>
              <a:solidFill>
                <a:srgbClr val="EA157A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09338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73503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9E99881-CA23-49B2-A70F-76B0AADC956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71DF97F-75F4-4173-99E0-4BD84DDFC4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28362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7418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</p:spPr>
        <p:txBody>
          <a:bodyPr/>
          <a:lstStyle/>
          <a:p>
            <a:fld id="{13D0CE79-49FB-443D-BEF8-6B709DE8FD0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3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3468858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672EB1-A14A-4110-B906-E184C0853B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3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84769-C32E-4255-8F9B-10340B76B9A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12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48C1-937E-4EAF-B3C8-B7F6E696E7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83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8DCB8-FC81-4258-B57D-63B22567931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7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8FB10-4850-42BC-A8DE-0E3E3F65522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12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1CD0-FAA5-42FC-85BF-AA147C7437C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6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401EB-2BBA-476E-9519-420682B0B42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54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ABF7-2147-4F27-A289-E85F691B5EB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1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5B7CA-31F7-40C3-B7E7-3517AAF2E7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1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D677-447B-4B76-8296-85A03C5A513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30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BB3B-6AC6-487F-ABB0-85E63D2FD45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34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741565-86BD-46BD-848F-682FA5E1857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30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15622E-9DC1-40F7-B60A-98C9FB7466D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E120C7D-41FC-445B-A185-382FE3AB044A}" type="datetimeFigureOut">
              <a:rPr lang="zh-CN" altLang="en-US" smtClean="0"/>
              <a:t>2017-3-21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1B8673-F04A-4E54-9362-0EFFE3DD502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8191"/>
          <a:stretch>
            <a:fillRect/>
          </a:stretch>
        </p:blipFill>
        <p:spPr>
          <a:xfrm>
            <a:off x="1" y="8710"/>
            <a:ext cx="9147101" cy="68608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1113705"/>
            <a:ext cx="8292045" cy="510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4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 baseline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BD6E50-600C-498B-A6CB-D3E47E3CD481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7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2205006"/>
          </a:xfrm>
        </p:spPr>
        <p:txBody>
          <a:bodyPr>
            <a:noAutofit/>
          </a:bodyPr>
          <a:lstStyle/>
          <a:p>
            <a:r>
              <a:rPr lang="zh-CN" altLang="en-US" sz="4800" b="1" dirty="0" smtClean="0"/>
              <a:t>疾控与爱卫部门联动</a:t>
            </a:r>
            <a:r>
              <a:rPr lang="en-US" altLang="zh-CN" sz="4800" b="1" dirty="0" smtClean="0"/>
              <a:t/>
            </a:r>
            <a:br>
              <a:rPr lang="en-US" altLang="zh-CN" sz="4800" b="1" dirty="0" smtClean="0"/>
            </a:br>
            <a:r>
              <a:rPr lang="zh-CN" altLang="en-US" sz="4800" b="1" dirty="0" smtClean="0"/>
              <a:t>高效控制虫媒传染病疫情</a:t>
            </a:r>
            <a:r>
              <a:rPr lang="en-US" altLang="zh-CN" sz="4800" b="1" dirty="0" smtClean="0"/>
              <a:t/>
            </a:r>
            <a:br>
              <a:rPr lang="en-US" altLang="zh-CN" sz="4800" b="1" dirty="0" smtClean="0"/>
            </a:b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浅谈深圳市疫情应急控制模式</a:t>
            </a:r>
            <a:endParaRPr lang="zh-CN" altLang="en-US" sz="32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838688" cy="2952328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陈戊申</a:t>
            </a:r>
            <a:endParaRPr lang="en-US" altLang="zh-CN" sz="4000" dirty="0" smtClean="0"/>
          </a:p>
          <a:p>
            <a:r>
              <a:rPr lang="zh-CN" altLang="en-US" sz="2800" dirty="0" smtClean="0"/>
              <a:t>传染性疾病控制主任医师</a:t>
            </a:r>
            <a:endParaRPr lang="en-US" altLang="zh-CN" sz="2800" dirty="0" smtClean="0"/>
          </a:p>
          <a:p>
            <a:r>
              <a:rPr lang="zh-CN" altLang="en-US" sz="2800" dirty="0" smtClean="0"/>
              <a:t>罗湖区疾病预防控制中心</a:t>
            </a:r>
            <a:endParaRPr lang="en-US" altLang="zh-CN" sz="2800" dirty="0" smtClean="0"/>
          </a:p>
          <a:p>
            <a:r>
              <a:rPr lang="zh-CN" altLang="en-US" sz="2800" dirty="0" smtClean="0"/>
              <a:t>深圳市有害生物防治协会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6040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1.4</a:t>
            </a:r>
            <a:r>
              <a:rPr lang="zh-CN" altLang="en-US" b="1" dirty="0" smtClean="0"/>
              <a:t>深圳公共场所除虫灭鼠工作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96752"/>
            <a:ext cx="8106104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2011</a:t>
            </a:r>
            <a:r>
              <a:rPr lang="zh-CN" altLang="en-US" sz="2800" b="1" dirty="0" smtClean="0"/>
              <a:t>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以前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/>
              <a:t>由各区爱卫办自主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招标和验收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/>
              <a:t>市爱卫办在创卫等重大活动时专项检查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2011</a:t>
            </a:r>
            <a:r>
              <a:rPr lang="zh-CN" altLang="en-US" sz="2800" b="1" dirty="0" smtClean="0"/>
              <a:t>年深圳大运会</a:t>
            </a:r>
            <a:endParaRPr lang="en-US" altLang="zh-CN" sz="2800" b="1" dirty="0"/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/>
              <a:t>市爱卫办招一家公司开展病媒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监测</a:t>
            </a:r>
            <a:r>
              <a:rPr lang="zh-CN" altLang="en-US" sz="2400" b="1" dirty="0" smtClean="0"/>
              <a:t>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监理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2012</a:t>
            </a:r>
            <a:r>
              <a:rPr lang="zh-CN" altLang="en-US" sz="2800" b="1" dirty="0" smtClean="0"/>
              <a:t>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至今天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/>
              <a:t>市及各区爱卫办均有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监测监理</a:t>
            </a:r>
            <a:r>
              <a:rPr lang="zh-CN" altLang="en-US" sz="2400" b="1" dirty="0" smtClean="0"/>
              <a:t>公司</a:t>
            </a:r>
            <a:endParaRPr lang="en-US" altLang="zh-CN" sz="24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/>
              <a:t>但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没有建立第三方</a:t>
            </a:r>
            <a:r>
              <a:rPr lang="zh-CN" altLang="en-US" sz="2400" b="1" dirty="0" smtClean="0"/>
              <a:t>独立评估机制</a:t>
            </a:r>
            <a:endParaRPr lang="en-US" altLang="zh-CN" sz="2400" b="1" dirty="0" smtClean="0"/>
          </a:p>
        </p:txBody>
      </p:sp>
      <p:sp>
        <p:nvSpPr>
          <p:cNvPr id="4" name="流程图: 显示 3"/>
          <p:cNvSpPr/>
          <p:nvPr/>
        </p:nvSpPr>
        <p:spPr>
          <a:xfrm>
            <a:off x="6876256" y="5445224"/>
            <a:ext cx="1800200" cy="864096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7030A0"/>
                </a:solidFill>
              </a:rPr>
              <a:t>监测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6" name="流程图: 显示 5"/>
          <p:cNvSpPr/>
          <p:nvPr/>
        </p:nvSpPr>
        <p:spPr>
          <a:xfrm>
            <a:off x="6876256" y="3143399"/>
            <a:ext cx="1800200" cy="864096"/>
          </a:xfrm>
          <a:prstGeom prst="flowChartDisplay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</a:rPr>
              <a:t>监理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pPr marL="365760" lvl="0" indent="-283464">
              <a:lnSpc>
                <a:spcPct val="150000"/>
              </a:lnSpc>
              <a:spcBef>
                <a:spcPts val="600"/>
              </a:spcBef>
            </a:pPr>
            <a:r>
              <a:rPr lang="en-US" altLang="zh-CN" sz="3200" b="1" dirty="0">
                <a:solidFill>
                  <a:prstClr val="black"/>
                </a:solidFill>
                <a:effectLst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effectLst/>
              </a:rPr>
              <a:t>深圳虫媒传染病疫情的应急</a:t>
            </a:r>
            <a:r>
              <a:rPr lang="zh-CN" altLang="en-US" sz="3200" b="1" dirty="0">
                <a:solidFill>
                  <a:srgbClr val="FF0000"/>
                </a:solidFill>
                <a:effectLst/>
              </a:rPr>
              <a:t>处理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</a:rPr>
              <a:t>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/>
                </a:solidFill>
              </a:rPr>
              <a:t>2.1</a:t>
            </a:r>
            <a:r>
              <a:rPr lang="zh-CN" altLang="en-US" b="1" dirty="0" smtClean="0">
                <a:solidFill>
                  <a:prstClr val="black"/>
                </a:solidFill>
              </a:rPr>
              <a:t>深圳市成立联防联控机制；</a:t>
            </a:r>
            <a:r>
              <a:rPr lang="en-US" altLang="zh-CN" b="1" dirty="0" smtClean="0">
                <a:solidFill>
                  <a:srgbClr val="FF0000"/>
                </a:solidFill>
              </a:rPr>
              <a:t>20</a:t>
            </a:r>
            <a:r>
              <a:rPr lang="zh-CN" altLang="en-US" b="1" dirty="0" smtClean="0">
                <a:solidFill>
                  <a:srgbClr val="FF0000"/>
                </a:solidFill>
              </a:rPr>
              <a:t>个部门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/>
                </a:solidFill>
              </a:rPr>
              <a:t>2.2</a:t>
            </a:r>
            <a:r>
              <a:rPr lang="zh-CN" altLang="en-US" b="1" dirty="0" smtClean="0">
                <a:solidFill>
                  <a:prstClr val="black"/>
                </a:solidFill>
              </a:rPr>
              <a:t>爱卫与疾控日常监测资料互报；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/>
                </a:solidFill>
              </a:rPr>
              <a:t>2.3</a:t>
            </a:r>
            <a:r>
              <a:rPr lang="zh-CN" altLang="en-US" b="1" dirty="0" smtClean="0">
                <a:solidFill>
                  <a:prstClr val="black"/>
                </a:solidFill>
              </a:rPr>
              <a:t>虫媒传染病</a:t>
            </a:r>
            <a:r>
              <a:rPr lang="zh-CN" altLang="en-US" b="1" dirty="0" smtClean="0">
                <a:solidFill>
                  <a:srgbClr val="FF0000"/>
                </a:solidFill>
              </a:rPr>
              <a:t>处置流程</a:t>
            </a:r>
            <a:r>
              <a:rPr lang="zh-CN" altLang="en-US" b="1" dirty="0" smtClean="0">
                <a:solidFill>
                  <a:prstClr val="black"/>
                </a:solidFill>
              </a:rPr>
              <a:t>；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/>
                </a:solidFill>
              </a:rPr>
              <a:t>2.4</a:t>
            </a:r>
            <a:r>
              <a:rPr lang="zh-CN" altLang="en-US" b="1" dirty="0">
                <a:solidFill>
                  <a:prstClr val="black"/>
                </a:solidFill>
              </a:rPr>
              <a:t>基层各机构的职责</a:t>
            </a:r>
            <a:endParaRPr lang="en-US" altLang="zh-CN" b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/>
                </a:solidFill>
              </a:rPr>
              <a:t>2.5</a:t>
            </a:r>
            <a:r>
              <a:rPr lang="zh-CN" altLang="en-US" b="1" dirty="0" smtClean="0">
                <a:solidFill>
                  <a:prstClr val="black"/>
                </a:solidFill>
              </a:rPr>
              <a:t>应急灭蚊与日常灭蚊的区别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2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/>
          <a:lstStyle/>
          <a:p>
            <a:r>
              <a:rPr lang="en-US" altLang="zh-CN" b="1" dirty="0" smtClean="0"/>
              <a:t>2.2</a:t>
            </a:r>
            <a:r>
              <a:rPr lang="zh-CN" altLang="en-US" b="1" dirty="0" smtClean="0"/>
              <a:t>日常</a:t>
            </a:r>
            <a:r>
              <a:rPr lang="zh-CN" altLang="en-US" b="1" dirty="0"/>
              <a:t>监测资料的</a:t>
            </a:r>
            <a:r>
              <a:rPr lang="zh-CN" altLang="en-US" b="1" dirty="0">
                <a:solidFill>
                  <a:srgbClr val="FF0000"/>
                </a:solidFill>
              </a:rPr>
              <a:t>互报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340768"/>
            <a:ext cx="8106104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市、区疾控中心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每月监测数据编辑成</a:t>
            </a:r>
            <a:r>
              <a:rPr lang="zh-CN" altLang="en-US" b="1" dirty="0" smtClean="0">
                <a:solidFill>
                  <a:srgbClr val="FF0000"/>
                </a:solidFill>
              </a:rPr>
              <a:t>简报</a:t>
            </a:r>
            <a:r>
              <a:rPr lang="zh-CN" altLang="en-US" b="1" dirty="0" smtClean="0"/>
              <a:t>形式发给爱卫办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邀请爱卫办参加虫媒传染病处置应急</a:t>
            </a:r>
            <a:r>
              <a:rPr lang="zh-CN" altLang="en-US" b="1" dirty="0" smtClean="0">
                <a:solidFill>
                  <a:srgbClr val="FF0000"/>
                </a:solidFill>
              </a:rPr>
              <a:t>演练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市、区爱卫办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邀请疾控人员给爱卫专干</a:t>
            </a:r>
            <a:r>
              <a:rPr lang="zh-CN" altLang="en-US" b="1" dirty="0" smtClean="0">
                <a:solidFill>
                  <a:srgbClr val="FF0000"/>
                </a:solidFill>
              </a:rPr>
              <a:t>培训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邀请疾控参与</a:t>
            </a:r>
            <a:r>
              <a:rPr lang="zh-CN" altLang="en-US" b="1" dirty="0" smtClean="0">
                <a:solidFill>
                  <a:srgbClr val="FF0000"/>
                </a:solidFill>
              </a:rPr>
              <a:t>专项行动</a:t>
            </a:r>
            <a:r>
              <a:rPr lang="zh-CN" altLang="en-US" b="1" dirty="0" smtClean="0"/>
              <a:t>；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与疾控分享</a:t>
            </a:r>
            <a:r>
              <a:rPr lang="zh-CN" altLang="en-US" b="1" dirty="0" smtClean="0">
                <a:solidFill>
                  <a:srgbClr val="FF0000"/>
                </a:solidFill>
              </a:rPr>
              <a:t>监测监理的数据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50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8178038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b="1" dirty="0" smtClean="0"/>
              <a:t>2.3</a:t>
            </a:r>
            <a:r>
              <a:rPr lang="zh-CN" altLang="en-US" b="1" dirty="0" smtClean="0">
                <a:solidFill>
                  <a:srgbClr val="FF0000"/>
                </a:solidFill>
              </a:rPr>
              <a:t>虫媒</a:t>
            </a:r>
            <a:r>
              <a:rPr lang="zh-CN" altLang="en-US" b="1" dirty="0" smtClean="0"/>
              <a:t>传染病疫情的应急处理</a:t>
            </a:r>
            <a:r>
              <a:rPr lang="zh-CN" altLang="en-US" b="1" dirty="0" smtClean="0">
                <a:solidFill>
                  <a:srgbClr val="FF0000"/>
                </a:solidFill>
              </a:rPr>
              <a:t>流程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779838" y="3429000"/>
            <a:ext cx="1368425" cy="792163"/>
          </a:xfrm>
          <a:prstGeom prst="rect">
            <a:avLst/>
          </a:prstGeom>
          <a:solidFill>
            <a:srgbClr val="D2F7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区</a:t>
            </a:r>
            <a:r>
              <a:rPr lang="en-US" altLang="zh-CN" b="1"/>
              <a:t>CDC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51275" y="2060575"/>
            <a:ext cx="1296988" cy="720725"/>
          </a:xfrm>
          <a:prstGeom prst="rect">
            <a:avLst/>
          </a:prstGeom>
          <a:solidFill>
            <a:srgbClr val="D2F7B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市</a:t>
            </a:r>
            <a:r>
              <a:rPr lang="en-US" altLang="zh-CN" b="1"/>
              <a:t>CDC</a:t>
            </a: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755650" y="3644900"/>
            <a:ext cx="1223963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CN" altLang="en-US" b="1"/>
              <a:t>医院</a:t>
            </a: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1042988" y="1989138"/>
            <a:ext cx="1008062" cy="790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CN" altLang="en-US" b="1" dirty="0"/>
              <a:t>口岸</a:t>
            </a:r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6443663" y="3500438"/>
            <a:ext cx="1800225" cy="792162"/>
          </a:xfrm>
          <a:prstGeom prst="hexagon">
            <a:avLst>
              <a:gd name="adj" fmla="val 56814"/>
              <a:gd name="vf" fmla="val 115470"/>
            </a:avLst>
          </a:prstGeom>
          <a:solidFill>
            <a:srgbClr val="D9B62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区爱卫办</a:t>
            </a:r>
          </a:p>
        </p:txBody>
      </p:sp>
      <p:sp>
        <p:nvSpPr>
          <p:cNvPr id="15369" name="AutoShape 11"/>
          <p:cNvSpPr>
            <a:spLocks noChangeArrowheads="1"/>
          </p:cNvSpPr>
          <p:nvPr/>
        </p:nvSpPr>
        <p:spPr bwMode="auto">
          <a:xfrm>
            <a:off x="6372225" y="1989138"/>
            <a:ext cx="1943100" cy="720725"/>
          </a:xfrm>
          <a:prstGeom prst="hexagon">
            <a:avLst>
              <a:gd name="adj" fmla="val 67401"/>
              <a:gd name="vf" fmla="val 115470"/>
            </a:avLst>
          </a:prstGeom>
          <a:solidFill>
            <a:srgbClr val="D9B62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市爱卫办</a:t>
            </a:r>
          </a:p>
        </p:txBody>
      </p:sp>
      <p:sp>
        <p:nvSpPr>
          <p:cNvPr id="15370" name="AutoShape 12"/>
          <p:cNvSpPr>
            <a:spLocks noChangeArrowheads="1"/>
          </p:cNvSpPr>
          <p:nvPr/>
        </p:nvSpPr>
        <p:spPr bwMode="auto">
          <a:xfrm>
            <a:off x="3419475" y="5013325"/>
            <a:ext cx="2089150" cy="10795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疫点</a:t>
            </a:r>
          </a:p>
        </p:txBody>
      </p:sp>
      <p:sp>
        <p:nvSpPr>
          <p:cNvPr id="15371" name="Oval 13"/>
          <p:cNvSpPr>
            <a:spLocks noChangeArrowheads="1"/>
          </p:cNvSpPr>
          <p:nvPr/>
        </p:nvSpPr>
        <p:spPr bwMode="auto">
          <a:xfrm>
            <a:off x="900113" y="5013325"/>
            <a:ext cx="1079500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CN" altLang="en-US" b="1" dirty="0"/>
              <a:t>其它</a:t>
            </a:r>
          </a:p>
        </p:txBody>
      </p:sp>
      <p:sp>
        <p:nvSpPr>
          <p:cNvPr id="15372" name="AutoShape 14"/>
          <p:cNvSpPr>
            <a:spLocks noChangeArrowheads="1"/>
          </p:cNvSpPr>
          <p:nvPr/>
        </p:nvSpPr>
        <p:spPr bwMode="auto">
          <a:xfrm>
            <a:off x="6516688" y="5157788"/>
            <a:ext cx="1511300" cy="64770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D9B62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/>
              <a:t>PCO</a:t>
            </a:r>
          </a:p>
        </p:txBody>
      </p:sp>
      <p:sp>
        <p:nvSpPr>
          <p:cNvPr id="15373" name="AutoShape 15"/>
          <p:cNvSpPr>
            <a:spLocks noChangeArrowheads="1"/>
          </p:cNvSpPr>
          <p:nvPr/>
        </p:nvSpPr>
        <p:spPr bwMode="auto">
          <a:xfrm>
            <a:off x="1979613" y="1989138"/>
            <a:ext cx="1944687" cy="792162"/>
          </a:xfrm>
          <a:prstGeom prst="rightArrow">
            <a:avLst>
              <a:gd name="adj1" fmla="val 50000"/>
              <a:gd name="adj2" fmla="val 6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rgbClr val="FF0000"/>
                </a:solidFill>
              </a:rPr>
              <a:t>报告</a:t>
            </a:r>
          </a:p>
        </p:txBody>
      </p:sp>
      <p:sp>
        <p:nvSpPr>
          <p:cNvPr id="15374" name="AutoShape 17"/>
          <p:cNvSpPr>
            <a:spLocks noChangeArrowheads="1"/>
          </p:cNvSpPr>
          <p:nvPr/>
        </p:nvSpPr>
        <p:spPr bwMode="auto">
          <a:xfrm>
            <a:off x="1979613" y="3644900"/>
            <a:ext cx="1800225" cy="576263"/>
          </a:xfrm>
          <a:prstGeom prst="rightArrow">
            <a:avLst>
              <a:gd name="adj1" fmla="val 50000"/>
              <a:gd name="adj2" fmla="val 78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rgbClr val="FF0000"/>
                </a:solidFill>
              </a:rPr>
              <a:t>报告</a:t>
            </a:r>
          </a:p>
        </p:txBody>
      </p:sp>
      <p:sp>
        <p:nvSpPr>
          <p:cNvPr id="15375" name="Line 19"/>
          <p:cNvSpPr>
            <a:spLocks noChangeShapeType="1"/>
          </p:cNvSpPr>
          <p:nvPr/>
        </p:nvSpPr>
        <p:spPr bwMode="auto">
          <a:xfrm flipV="1">
            <a:off x="1908175" y="4149725"/>
            <a:ext cx="18716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6" name="AutoShape 20"/>
          <p:cNvSpPr>
            <a:spLocks noChangeArrowheads="1"/>
          </p:cNvSpPr>
          <p:nvPr/>
        </p:nvSpPr>
        <p:spPr bwMode="auto">
          <a:xfrm>
            <a:off x="5435600" y="5157788"/>
            <a:ext cx="1081088" cy="719137"/>
          </a:xfrm>
          <a:prstGeom prst="leftArrow">
            <a:avLst>
              <a:gd name="adj1" fmla="val 50000"/>
              <a:gd name="adj2" fmla="val 37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0000CC"/>
                </a:solidFill>
              </a:rPr>
              <a:t>灭蚊</a:t>
            </a:r>
          </a:p>
        </p:txBody>
      </p:sp>
      <p:sp>
        <p:nvSpPr>
          <p:cNvPr id="15377" name="AutoShape 22"/>
          <p:cNvSpPr>
            <a:spLocks noChangeArrowheads="1"/>
          </p:cNvSpPr>
          <p:nvPr/>
        </p:nvSpPr>
        <p:spPr bwMode="auto">
          <a:xfrm>
            <a:off x="5148263" y="1989138"/>
            <a:ext cx="1295400" cy="792162"/>
          </a:xfrm>
          <a:prstGeom prst="rightArrow">
            <a:avLst>
              <a:gd name="adj1" fmla="val 50000"/>
              <a:gd name="adj2" fmla="val 408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报告</a:t>
            </a:r>
          </a:p>
        </p:txBody>
      </p:sp>
      <p:sp>
        <p:nvSpPr>
          <p:cNvPr id="15378" name="AutoShape 23"/>
          <p:cNvSpPr>
            <a:spLocks noChangeArrowheads="1"/>
          </p:cNvSpPr>
          <p:nvPr/>
        </p:nvSpPr>
        <p:spPr bwMode="auto">
          <a:xfrm>
            <a:off x="5148263" y="3573463"/>
            <a:ext cx="1295400" cy="576262"/>
          </a:xfrm>
          <a:prstGeom prst="rightArrow">
            <a:avLst>
              <a:gd name="adj1" fmla="val 50000"/>
              <a:gd name="adj2" fmla="val 56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rgbClr val="FF0000"/>
                </a:solidFill>
              </a:rPr>
              <a:t>报告</a:t>
            </a:r>
          </a:p>
        </p:txBody>
      </p:sp>
      <p:sp>
        <p:nvSpPr>
          <p:cNvPr id="15379" name="AutoShape 24"/>
          <p:cNvSpPr>
            <a:spLocks noChangeArrowheads="1"/>
          </p:cNvSpPr>
          <p:nvPr/>
        </p:nvSpPr>
        <p:spPr bwMode="auto">
          <a:xfrm>
            <a:off x="4211638" y="2781300"/>
            <a:ext cx="647700" cy="6477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sz="1800" b="1">
                <a:solidFill>
                  <a:srgbClr val="FF0000"/>
                </a:solidFill>
              </a:rPr>
              <a:t>报告</a:t>
            </a:r>
          </a:p>
        </p:txBody>
      </p:sp>
      <p:sp>
        <p:nvSpPr>
          <p:cNvPr id="15380" name="AutoShape 26"/>
          <p:cNvSpPr>
            <a:spLocks noChangeArrowheads="1"/>
          </p:cNvSpPr>
          <p:nvPr/>
        </p:nvSpPr>
        <p:spPr bwMode="auto">
          <a:xfrm>
            <a:off x="7019925" y="2708275"/>
            <a:ext cx="647700" cy="865188"/>
          </a:xfrm>
          <a:prstGeom prst="upArrow">
            <a:avLst>
              <a:gd name="adj1" fmla="val 50000"/>
              <a:gd name="adj2" fmla="val 333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sz="1800" b="1">
                <a:solidFill>
                  <a:srgbClr val="FF0000"/>
                </a:solidFill>
              </a:rPr>
              <a:t>报告</a:t>
            </a:r>
          </a:p>
        </p:txBody>
      </p:sp>
      <p:sp>
        <p:nvSpPr>
          <p:cNvPr id="15381" name="AutoShape 27"/>
          <p:cNvSpPr>
            <a:spLocks noChangeArrowheads="1"/>
          </p:cNvSpPr>
          <p:nvPr/>
        </p:nvSpPr>
        <p:spPr bwMode="auto">
          <a:xfrm>
            <a:off x="4140200" y="4221163"/>
            <a:ext cx="647700" cy="863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b="1">
                <a:solidFill>
                  <a:srgbClr val="0000CC"/>
                </a:solidFill>
              </a:rPr>
              <a:t>调查</a:t>
            </a:r>
          </a:p>
        </p:txBody>
      </p:sp>
      <p:sp>
        <p:nvSpPr>
          <p:cNvPr id="15382" name="Line 28"/>
          <p:cNvSpPr>
            <a:spLocks noChangeShapeType="1"/>
          </p:cNvSpPr>
          <p:nvPr/>
        </p:nvSpPr>
        <p:spPr bwMode="auto">
          <a:xfrm>
            <a:off x="4067175" y="27813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83" name="Line 29"/>
          <p:cNvSpPr>
            <a:spLocks noChangeShapeType="1"/>
          </p:cNvSpPr>
          <p:nvPr/>
        </p:nvSpPr>
        <p:spPr bwMode="auto">
          <a:xfrm flipH="1">
            <a:off x="3203575" y="39338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84" name="AutoShape 30"/>
          <p:cNvSpPr>
            <a:spLocks noChangeArrowheads="1"/>
          </p:cNvSpPr>
          <p:nvPr/>
        </p:nvSpPr>
        <p:spPr bwMode="auto">
          <a:xfrm>
            <a:off x="7092950" y="4292600"/>
            <a:ext cx="574675" cy="936625"/>
          </a:xfrm>
          <a:prstGeom prst="downArrow">
            <a:avLst>
              <a:gd name="adj1" fmla="val 50000"/>
              <a:gd name="adj2" fmla="val 407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CN" altLang="en-US" sz="1800" b="1">
                <a:solidFill>
                  <a:srgbClr val="0000CC"/>
                </a:solidFill>
              </a:rPr>
              <a:t>委派</a:t>
            </a:r>
          </a:p>
        </p:txBody>
      </p:sp>
    </p:spTree>
    <p:extLst>
      <p:ext uri="{BB962C8B-B14F-4D97-AF65-F5344CB8AC3E}">
        <p14:creationId xmlns:p14="http://schemas.microsoft.com/office/powerpoint/2010/main" val="296938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9" name="Picture 1" descr="C:\Users\123\AppData\Roaming\Tencent\Users\105046962\QQ\WinTemp\RichOle\A@5O9(_8B]A0B]YZZ)OPC5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479110" cy="50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8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en-US" altLang="zh-CN" dirty="0" smtClean="0"/>
              <a:t>2.3</a:t>
            </a:r>
            <a:r>
              <a:rPr lang="zh-CN" altLang="en-US" dirty="0" smtClean="0"/>
              <a:t>基层主要单位的职责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4979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A</a:t>
            </a:r>
            <a:r>
              <a:rPr lang="zh-CN" altLang="en-US" sz="2800" dirty="0" smtClean="0"/>
              <a:t>、区疾控中心：</a:t>
            </a:r>
            <a:r>
              <a:rPr lang="zh-CN" altLang="en-US" sz="2800" dirty="0" smtClean="0">
                <a:solidFill>
                  <a:srgbClr val="FF0000"/>
                </a:solidFill>
              </a:rPr>
              <a:t>培训</a:t>
            </a:r>
            <a:r>
              <a:rPr lang="zh-CN" altLang="en-US" sz="2800" dirty="0" smtClean="0"/>
              <a:t>，疫点，监测，验收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en-US" sz="2800" dirty="0" smtClean="0"/>
              <a:t>、区爱卫办：</a:t>
            </a:r>
            <a:r>
              <a:rPr lang="zh-CN" altLang="en-US" sz="2800" dirty="0" smtClean="0">
                <a:solidFill>
                  <a:srgbClr val="FF0000"/>
                </a:solidFill>
              </a:rPr>
              <a:t>招标</a:t>
            </a:r>
            <a:r>
              <a:rPr lang="zh-CN" altLang="en-US" sz="2800" dirty="0" smtClean="0"/>
              <a:t>，组建，委派，验收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C</a:t>
            </a:r>
            <a:r>
              <a:rPr lang="zh-CN" altLang="en-US" sz="2800" dirty="0" smtClean="0"/>
              <a:t>、疫点所在街道办：</a:t>
            </a:r>
            <a:r>
              <a:rPr lang="zh-CN" altLang="en-US" sz="2800" dirty="0" smtClean="0">
                <a:solidFill>
                  <a:srgbClr val="FF0000"/>
                </a:solidFill>
              </a:rPr>
              <a:t>协助</a:t>
            </a:r>
            <a:r>
              <a:rPr lang="zh-CN" altLang="en-US" sz="2800" dirty="0" smtClean="0"/>
              <a:t>，验收，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en-US" sz="2800" dirty="0" smtClean="0"/>
              <a:t>、政府应急消杀队：</a:t>
            </a:r>
            <a:r>
              <a:rPr lang="zh-CN" altLang="en-US" sz="2800" dirty="0" smtClean="0">
                <a:solidFill>
                  <a:srgbClr val="FF0000"/>
                </a:solidFill>
              </a:rPr>
              <a:t>灭蚊</a:t>
            </a:r>
            <a:r>
              <a:rPr lang="zh-CN" altLang="en-US" sz="2800" dirty="0" smtClean="0"/>
              <a:t>、</a:t>
            </a:r>
            <a:r>
              <a:rPr lang="zh-CN" altLang="en-US" sz="2800" dirty="0" smtClean="0"/>
              <a:t>灭鼠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11530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疫</a:t>
            </a:r>
            <a:r>
              <a:rPr lang="zh-CN" altLang="en-US" sz="4400" b="1" dirty="0">
                <a:solidFill>
                  <a:srgbClr val="FF0000"/>
                </a:solidFill>
              </a:rPr>
              <a:t>点</a:t>
            </a:r>
            <a:r>
              <a:rPr lang="zh-CN" altLang="en-US" sz="4400" b="1" dirty="0"/>
              <a:t>的</a:t>
            </a:r>
            <a:r>
              <a:rPr lang="zh-CN" altLang="en-US" sz="4400" b="1" dirty="0" smtClean="0"/>
              <a:t>灭</a:t>
            </a:r>
            <a:r>
              <a:rPr lang="zh-CN" altLang="en-US" sz="4400" b="1" dirty="0">
                <a:solidFill>
                  <a:srgbClr val="FF0000"/>
                </a:solidFill>
              </a:rPr>
              <a:t>蚊</a:t>
            </a:r>
            <a:r>
              <a:rPr lang="zh-CN" altLang="en-US" sz="4400" b="1" dirty="0" smtClean="0"/>
              <a:t>与</a:t>
            </a:r>
            <a:r>
              <a:rPr lang="zh-CN" altLang="en-US" sz="4400" b="1" dirty="0"/>
              <a:t>日常</a:t>
            </a:r>
            <a:r>
              <a:rPr lang="zh-CN" altLang="en-US" sz="4400" b="1" dirty="0" smtClean="0"/>
              <a:t>灭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蚊</a:t>
            </a:r>
            <a:r>
              <a:rPr lang="zh-CN" altLang="en-US" sz="4400" b="1" dirty="0" smtClean="0"/>
              <a:t>的</a:t>
            </a:r>
            <a:r>
              <a:rPr lang="zh-CN" altLang="en-US" sz="4400" b="1" dirty="0"/>
              <a:t>区别？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b="1" dirty="0"/>
              <a:t>时机不同：</a:t>
            </a:r>
            <a:r>
              <a:rPr lang="zh-CN" altLang="en-US" b="1" dirty="0">
                <a:solidFill>
                  <a:srgbClr val="FF0000"/>
                </a:solidFill>
              </a:rPr>
              <a:t>快！</a:t>
            </a:r>
            <a:r>
              <a:rPr lang="zh-CN" altLang="en-US" b="1" dirty="0"/>
              <a:t>疫点确定后立即进行；</a:t>
            </a:r>
          </a:p>
          <a:p>
            <a:pPr>
              <a:lnSpc>
                <a:spcPct val="140000"/>
              </a:lnSpc>
            </a:pPr>
            <a:r>
              <a:rPr lang="zh-CN" altLang="en-US" b="1" dirty="0"/>
              <a:t>区域不同：</a:t>
            </a:r>
            <a:r>
              <a:rPr lang="zh-CN" altLang="en-US" b="1" dirty="0">
                <a:solidFill>
                  <a:srgbClr val="FF0000"/>
                </a:solidFill>
              </a:rPr>
              <a:t>准！</a:t>
            </a:r>
            <a:r>
              <a:rPr lang="zh-CN" altLang="en-US" b="1" dirty="0"/>
              <a:t>以感染地点为</a:t>
            </a:r>
            <a:r>
              <a:rPr lang="zh-CN" altLang="en-US" b="1" dirty="0" smtClean="0"/>
              <a:t>中心</a:t>
            </a:r>
            <a:r>
              <a:rPr lang="en-US" altLang="zh-CN" b="1" dirty="0" smtClean="0">
                <a:solidFill>
                  <a:srgbClr val="FF0000"/>
                </a:solidFill>
              </a:rPr>
              <a:t>200</a:t>
            </a:r>
            <a:r>
              <a:rPr lang="zh-CN" altLang="en-US" b="1" dirty="0"/>
              <a:t>米；</a:t>
            </a:r>
          </a:p>
          <a:p>
            <a:pPr>
              <a:lnSpc>
                <a:spcPct val="140000"/>
              </a:lnSpc>
            </a:pPr>
            <a:r>
              <a:rPr lang="zh-CN" altLang="en-US" b="1" dirty="0"/>
              <a:t>目的不同：</a:t>
            </a:r>
            <a:r>
              <a:rPr lang="zh-CN" altLang="en-US" b="1" dirty="0">
                <a:solidFill>
                  <a:srgbClr val="FF0000"/>
                </a:solidFill>
              </a:rPr>
              <a:t>净！</a:t>
            </a:r>
            <a:r>
              <a:rPr lang="zh-CN" altLang="en-US" b="1" dirty="0"/>
              <a:t>彻底杀灭感染</a:t>
            </a:r>
            <a:r>
              <a:rPr lang="zh-CN" altLang="en-US" b="1" dirty="0" smtClean="0"/>
              <a:t>的蚊群</a:t>
            </a:r>
            <a:r>
              <a:rPr lang="zh-CN" altLang="en-US" b="1" dirty="0"/>
              <a:t>；</a:t>
            </a:r>
          </a:p>
          <a:p>
            <a:pPr>
              <a:lnSpc>
                <a:spcPct val="140000"/>
              </a:lnSpc>
            </a:pPr>
            <a:r>
              <a:rPr lang="zh-CN" altLang="en-US" b="1" dirty="0"/>
              <a:t>程度不同</a:t>
            </a:r>
            <a:r>
              <a:rPr lang="zh-CN" altLang="en-US" b="1" dirty="0" smtClean="0"/>
              <a:t>：</a:t>
            </a:r>
            <a:r>
              <a:rPr lang="zh-CN" altLang="en-US" b="1" dirty="0" smtClean="0">
                <a:solidFill>
                  <a:srgbClr val="FF0000"/>
                </a:solidFill>
              </a:rPr>
              <a:t>狠！蚊</a:t>
            </a:r>
            <a:r>
              <a:rPr lang="zh-CN" altLang="en-US" b="1" dirty="0" smtClean="0"/>
              <a:t>密度</a:t>
            </a:r>
            <a:r>
              <a:rPr lang="zh-CN" altLang="en-US" b="1" dirty="0">
                <a:solidFill>
                  <a:srgbClr val="FF0000"/>
                </a:solidFill>
              </a:rPr>
              <a:t>低</a:t>
            </a:r>
            <a:r>
              <a:rPr lang="zh-CN" altLang="en-US" b="1" dirty="0" smtClean="0"/>
              <a:t>；</a:t>
            </a:r>
            <a:endParaRPr lang="zh-CN" altLang="en-US" b="1" dirty="0"/>
          </a:p>
          <a:p>
            <a:pPr>
              <a:lnSpc>
                <a:spcPct val="140000"/>
              </a:lnSpc>
            </a:pPr>
            <a:r>
              <a:rPr lang="zh-CN" altLang="en-US" b="1" dirty="0"/>
              <a:t>主体不同：</a:t>
            </a:r>
            <a:r>
              <a:rPr lang="zh-CN" altLang="en-US" b="1" dirty="0">
                <a:solidFill>
                  <a:srgbClr val="FF0000"/>
                </a:solidFill>
              </a:rPr>
              <a:t>公！</a:t>
            </a:r>
            <a:r>
              <a:rPr lang="zh-CN" altLang="en-US" b="1" dirty="0" smtClean="0"/>
              <a:t>由政府</a:t>
            </a:r>
            <a:r>
              <a:rPr lang="zh-CN" altLang="en-US" b="1" dirty="0"/>
              <a:t>实施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>
              <a:lnSpc>
                <a:spcPct val="140000"/>
              </a:lnSpc>
            </a:pPr>
            <a:r>
              <a:rPr lang="zh-CN" altLang="en-US" b="1" dirty="0" smtClean="0"/>
              <a:t>后果不同：</a:t>
            </a:r>
            <a:r>
              <a:rPr lang="zh-CN" altLang="en-US" b="1" dirty="0" smtClean="0">
                <a:solidFill>
                  <a:srgbClr val="7030A0"/>
                </a:solidFill>
              </a:rPr>
              <a:t>疫情扩散，安全事故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" name="流程图: 显示 1"/>
          <p:cNvSpPr/>
          <p:nvPr/>
        </p:nvSpPr>
        <p:spPr>
          <a:xfrm>
            <a:off x="6588224" y="3933056"/>
            <a:ext cx="1944216" cy="1440160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疾控培训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58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2532" name="Picture 1" descr="C:\Users\123\AppData\Roaming\Tencent\Users\105046962\QQ\WinTemp\RichOle\]TH68I[_M[D)JJ6F{}RC%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58385"/>
            <a:ext cx="90932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图: 显示 4"/>
          <p:cNvSpPr/>
          <p:nvPr/>
        </p:nvSpPr>
        <p:spPr>
          <a:xfrm>
            <a:off x="1043608" y="4902217"/>
            <a:ext cx="1944216" cy="1440160"/>
          </a:xfrm>
          <a:prstGeom prst="flowChartDisplay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宋体"/>
              </a:rPr>
              <a:t>疾控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</a:rPr>
              <a:t>通知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419872" y="4954940"/>
            <a:ext cx="4896544" cy="1224136"/>
          </a:xfrm>
          <a:prstGeom prst="flowChartDisplay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宋体"/>
              </a:rPr>
              <a:t>登革病毒在蚊体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宋体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宋体"/>
              </a:rPr>
              <a:t>外潜伏期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</a:rPr>
              <a:t>8-12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</a:rPr>
              <a:t>天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6084168" y="-101413"/>
            <a:ext cx="2736304" cy="3038102"/>
          </a:xfrm>
          <a:prstGeom prst="cloudCallout">
            <a:avLst>
              <a:gd name="adj1" fmla="val -39748"/>
              <a:gd name="adj2" fmla="val 12582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solidFill>
                  <a:srgbClr val="FF0000"/>
                </a:solidFill>
              </a:rPr>
              <a:t>快！</a:t>
            </a:r>
            <a:endParaRPr lang="en-US" altLang="zh-CN" sz="48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600" dirty="0" smtClean="0">
                <a:solidFill>
                  <a:srgbClr val="00B050"/>
                </a:solidFill>
              </a:rPr>
              <a:t>时间</a:t>
            </a:r>
            <a:endParaRPr lang="en-US" altLang="zh-CN" sz="3600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3600" dirty="0" smtClean="0">
                <a:solidFill>
                  <a:srgbClr val="00B050"/>
                </a:solidFill>
              </a:rPr>
              <a:t>不多？</a:t>
            </a:r>
            <a:endParaRPr lang="zh-CN" alt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61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5983" y="260648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zh-CN" b="1" kern="100" dirty="0" smtClean="0">
                <a:latin typeface="Times New Roman"/>
                <a:ea typeface="宋体"/>
              </a:rPr>
              <a:t>CDC</a:t>
            </a:r>
            <a:r>
              <a:rPr lang="zh-CN" altLang="en-US" b="1" kern="100" dirty="0" smtClean="0">
                <a:latin typeface="Times New Roman"/>
                <a:ea typeface="宋体"/>
              </a:rPr>
              <a:t>蚊</a:t>
            </a:r>
            <a:r>
              <a:rPr lang="zh-CN" altLang="en-US" b="1" kern="100" dirty="0" smtClean="0">
                <a:latin typeface="Times New Roman"/>
                <a:ea typeface="宋体"/>
              </a:rPr>
              <a:t>媒密度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47800"/>
            <a:ext cx="4747542" cy="327734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1" kern="100" dirty="0" smtClean="0">
                <a:latin typeface="Times New Roman"/>
                <a:ea typeface="宋体"/>
              </a:rPr>
              <a:t>调查</a:t>
            </a:r>
            <a:r>
              <a:rPr lang="zh-CN" altLang="zh-CN" b="1" kern="100" dirty="0" smtClean="0">
                <a:latin typeface="Times New Roman"/>
                <a:ea typeface="宋体"/>
              </a:rPr>
              <a:t>灭蚊</a:t>
            </a:r>
            <a:r>
              <a:rPr lang="zh-CN" altLang="zh-CN" b="1" kern="100" dirty="0">
                <a:latin typeface="Times New Roman"/>
                <a:ea typeface="宋体"/>
              </a:rPr>
              <a:t>过程种</a:t>
            </a:r>
            <a:r>
              <a:rPr lang="zh-CN" altLang="zh-CN" b="1" kern="100" dirty="0" smtClean="0">
                <a:latin typeface="Times New Roman"/>
                <a:ea typeface="宋体"/>
              </a:rPr>
              <a:t>密度</a:t>
            </a:r>
            <a:endParaRPr lang="en-US" altLang="zh-CN" b="1" kern="100" dirty="0" smtClean="0">
              <a:latin typeface="Times New Roman"/>
              <a:ea typeface="宋体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b="1" kern="100" dirty="0" smtClean="0">
                <a:latin typeface="Times New Roman"/>
                <a:ea typeface="宋体"/>
              </a:rPr>
              <a:t>双层叠帐法</a:t>
            </a:r>
            <a:r>
              <a:rPr lang="en-US" altLang="zh-CN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14</a:t>
            </a:r>
            <a:r>
              <a:rPr lang="zh-CN" altLang="en-US" b="1" kern="100" dirty="0" smtClean="0">
                <a:latin typeface="Times New Roman"/>
                <a:ea typeface="宋体"/>
              </a:rPr>
              <a:t>次</a:t>
            </a:r>
            <a:endParaRPr lang="en-US" altLang="zh-CN" b="1" kern="100" dirty="0" smtClean="0">
              <a:latin typeface="Times New Roman"/>
              <a:ea typeface="宋体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b="1" kern="100" dirty="0" smtClean="0">
                <a:latin typeface="Times New Roman"/>
                <a:ea typeface="宋体"/>
              </a:rPr>
              <a:t>布雷图指数法</a:t>
            </a:r>
            <a:r>
              <a:rPr lang="en-US" altLang="zh-CN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14</a:t>
            </a:r>
            <a:r>
              <a:rPr lang="zh-CN" altLang="en-US" b="1" kern="100" dirty="0" smtClean="0">
                <a:latin typeface="Times New Roman"/>
                <a:ea typeface="宋体"/>
              </a:rPr>
              <a:t>次</a:t>
            </a:r>
            <a:endParaRPr lang="en-US" altLang="zh-CN" b="1" kern="100" dirty="0" smtClean="0">
              <a:latin typeface="Times New Roman"/>
              <a:ea typeface="宋体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b="1" kern="100" dirty="0" smtClean="0">
                <a:latin typeface="Times New Roman"/>
                <a:ea typeface="宋体"/>
              </a:rPr>
              <a:t>诱蚊诱卵器法</a:t>
            </a:r>
            <a:r>
              <a:rPr lang="en-US" altLang="zh-CN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3</a:t>
            </a:r>
            <a:r>
              <a:rPr lang="zh-CN" altLang="en-US" b="1" kern="100" dirty="0" smtClean="0">
                <a:latin typeface="Times New Roman"/>
                <a:ea typeface="宋体"/>
              </a:rPr>
              <a:t>次</a:t>
            </a:r>
            <a:endParaRPr lang="zh-CN" alt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80112" y="1700808"/>
            <a:ext cx="2952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charset="-122"/>
                <a:cs typeface="宋体" charset="-122"/>
              </a:rPr>
              <a:t>核心区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charset="-122"/>
                <a:cs typeface="宋体" charset="-122"/>
              </a:rPr>
              <a:t>、</a:t>
            </a: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宋体" charset="-122"/>
                <a:cs typeface="宋体" charset="-122"/>
              </a:rPr>
              <a:t>警戒区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charset="-122"/>
                <a:cs typeface="宋体" charset="-122"/>
              </a:rPr>
              <a:t>、</a:t>
            </a: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ea typeface="宋体" charset="-122"/>
                <a:cs typeface="宋体" charset="-122"/>
              </a:rPr>
              <a:t>监控区</a:t>
            </a:r>
            <a:endParaRPr kumimoji="0" lang="zh-CN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宋体" charset="-122"/>
              <a:cs typeface="宋体" charset="-122"/>
            </a:endParaRPr>
          </a:p>
        </p:txBody>
      </p:sp>
      <p:pic>
        <p:nvPicPr>
          <p:cNvPr id="1026" name="Picture 2" descr="F:\DATA\123\Documents\Tencent Files\105046962\Image\Group\{4O()PFRSS[@N)3%1(PG]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53" y="2276872"/>
            <a:ext cx="425236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611560" y="4653136"/>
            <a:ext cx="3816424" cy="172819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</a:rPr>
              <a:t>经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CDC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培训，并现场指导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7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87031"/>
              </p:ext>
            </p:extLst>
          </p:nvPr>
        </p:nvGraphicFramePr>
        <p:xfrm>
          <a:off x="539552" y="476672"/>
          <a:ext cx="8394898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449"/>
                <a:gridCol w="4197449"/>
              </a:tblGrid>
              <a:tr h="2808312">
                <a:tc>
                  <a:txBody>
                    <a:bodyPr/>
                    <a:lstStyle/>
                    <a:p>
                      <a:r>
                        <a:rPr lang="zh-CN" altLang="en-US" sz="4400" dirty="0" smtClean="0">
                          <a:solidFill>
                            <a:srgbClr val="FF0000"/>
                          </a:solidFill>
                        </a:rPr>
                        <a:t>核心区</a:t>
                      </a:r>
                      <a:endParaRPr lang="en-US" altLang="zh-CN" sz="4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4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4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4400" dirty="0" smtClean="0">
                          <a:solidFill>
                            <a:srgbClr val="FF0000"/>
                          </a:solidFill>
                        </a:rPr>
                        <a:t>半径</a:t>
                      </a:r>
                      <a:r>
                        <a:rPr lang="en-US" altLang="zh-CN" sz="44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zh-CN" altLang="en-US" sz="4400" dirty="0" smtClean="0">
                          <a:solidFill>
                            <a:srgbClr val="FF0000"/>
                          </a:solidFill>
                        </a:rPr>
                        <a:t>米</a:t>
                      </a:r>
                      <a:endParaRPr lang="zh-CN" alt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双层叠</a:t>
                      </a:r>
                      <a:endParaRPr lang="en-US" altLang="zh-CN" sz="3200" dirty="0" smtClean="0"/>
                    </a:p>
                    <a:p>
                      <a:r>
                        <a:rPr lang="zh-CN" altLang="en-US" sz="3200" dirty="0" smtClean="0"/>
                        <a:t>帐法</a:t>
                      </a:r>
                      <a:endParaRPr lang="zh-CN" altLang="en-US" sz="3200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808312">
                <a:tc>
                  <a:txBody>
                    <a:bodyPr/>
                    <a:lstStyle/>
                    <a:p>
                      <a:r>
                        <a:rPr lang="zh-CN" altLang="en-US" sz="4400" b="1" dirty="0" smtClean="0">
                          <a:solidFill>
                            <a:srgbClr val="FF0000"/>
                          </a:solidFill>
                        </a:rPr>
                        <a:t>诱蚊诱卵器</a:t>
                      </a:r>
                      <a:endParaRPr lang="zh-CN" altLang="en-US" sz="4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4000" b="1" dirty="0" smtClean="0">
                          <a:solidFill>
                            <a:schemeClr val="bg1"/>
                          </a:solidFill>
                        </a:rPr>
                        <a:t>布雷图法</a:t>
                      </a:r>
                      <a:endParaRPr lang="zh-CN" alt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1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06104" cy="164219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10</a:t>
            </a:r>
            <a:r>
              <a:rPr lang="zh-CN" altLang="en-US" dirty="0" smtClean="0"/>
              <a:t>个区，面积</a:t>
            </a:r>
            <a:r>
              <a:rPr lang="en-US" altLang="zh-CN" dirty="0" smtClean="0">
                <a:solidFill>
                  <a:srgbClr val="FF0000"/>
                </a:solidFill>
              </a:rPr>
              <a:t>1997</a:t>
            </a:r>
            <a:r>
              <a:rPr lang="zh-CN" altLang="en-US" dirty="0" smtClean="0"/>
              <a:t>平方公里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人口</a:t>
            </a:r>
            <a:r>
              <a:rPr lang="en-US" altLang="zh-CN" dirty="0" smtClean="0">
                <a:solidFill>
                  <a:srgbClr val="FF0000"/>
                </a:solidFill>
              </a:rPr>
              <a:t>1138</a:t>
            </a:r>
            <a:r>
              <a:rPr lang="zh-CN" altLang="en-US" dirty="0" smtClean="0">
                <a:solidFill>
                  <a:srgbClr val="FF0000"/>
                </a:solidFill>
              </a:rPr>
              <a:t>万</a:t>
            </a:r>
            <a:r>
              <a:rPr lang="en-US" altLang="zh-CN" dirty="0" smtClean="0"/>
              <a:t>(355</a:t>
            </a:r>
            <a:r>
              <a:rPr lang="zh-CN" altLang="en-US" dirty="0" smtClean="0"/>
              <a:t>万户籍</a:t>
            </a:r>
            <a:r>
              <a:rPr lang="en-US" altLang="zh-CN" dirty="0" smtClean="0"/>
              <a:t>+783</a:t>
            </a:r>
            <a:r>
              <a:rPr lang="zh-CN" altLang="en-US" dirty="0" smtClean="0"/>
              <a:t>万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1840" y="2996952"/>
            <a:ext cx="5801848" cy="325144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132856"/>
            <a:ext cx="626469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16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457200"/>
            <a:ext cx="7450137" cy="1143000"/>
          </a:xfrm>
        </p:spPr>
        <p:txBody>
          <a:bodyPr/>
          <a:lstStyle/>
          <a:p>
            <a:r>
              <a:rPr lang="zh-CN" altLang="en-US" b="1" dirty="0" smtClean="0"/>
              <a:t>疫点媒介伊蚊监测频次</a:t>
            </a:r>
            <a:r>
              <a:rPr lang="en-US" altLang="zh-CN" b="1" dirty="0" smtClean="0">
                <a:solidFill>
                  <a:srgbClr val="FF0000"/>
                </a:solidFill>
              </a:rPr>
              <a:t>2015</a:t>
            </a:r>
          </a:p>
        </p:txBody>
      </p:sp>
      <p:graphicFrame>
        <p:nvGraphicFramePr>
          <p:cNvPr id="77926" name="Group 1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431111"/>
              </p:ext>
            </p:extLst>
          </p:nvPr>
        </p:nvGraphicFramePr>
        <p:xfrm>
          <a:off x="683568" y="1556792"/>
          <a:ext cx="7772400" cy="3772624"/>
        </p:xfrm>
        <a:graphic>
          <a:graphicData uri="http://schemas.openxmlformats.org/drawingml/2006/table">
            <a:tbl>
              <a:tblPr/>
              <a:tblGrid>
                <a:gridCol w="1109663"/>
                <a:gridCol w="861069"/>
                <a:gridCol w="693564"/>
                <a:gridCol w="666279"/>
                <a:gridCol w="845889"/>
                <a:gridCol w="576064"/>
                <a:gridCol w="798960"/>
                <a:gridCol w="813444"/>
                <a:gridCol w="691852"/>
                <a:gridCol w="715616"/>
              </a:tblGrid>
              <a:tr h="583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 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布雷图指数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双层叠帐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诱蚊诱卵器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00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区域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次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/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次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/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次</a:t>
                      </a: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/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标准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核心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3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8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3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8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警戒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4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4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3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监控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2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2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2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5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&lt;5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14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14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宋体" pitchFamily="2" charset="-122"/>
                        </a:rPr>
                        <a:t>3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331640" y="537321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4F271C">
                    <a:satMod val="130000"/>
                  </a:srgbClr>
                </a:solidFill>
                <a:latin typeface="Calibri"/>
                <a:ea typeface="宋体"/>
                <a:cs typeface="Times New Roman"/>
              </a:rPr>
              <a:t>《广东省登革热防控专业技术指南》粤卫办</a:t>
            </a:r>
            <a:r>
              <a:rPr lang="en-US" altLang="zh-CN" sz="2400" b="1" dirty="0">
                <a:solidFill>
                  <a:srgbClr val="4F271C">
                    <a:satMod val="130000"/>
                  </a:srgbClr>
                </a:solidFill>
                <a:latin typeface="Calibri"/>
                <a:ea typeface="宋体"/>
                <a:cs typeface="Times New Roman"/>
              </a:rPr>
              <a:t>[2015]20</a:t>
            </a:r>
            <a:r>
              <a:rPr lang="zh-CN" altLang="zh-CN" sz="2400" b="1" dirty="0" smtClean="0">
                <a:solidFill>
                  <a:srgbClr val="4F271C">
                    <a:satMod val="130000"/>
                  </a:srgbClr>
                </a:solidFill>
                <a:latin typeface="Calibri"/>
                <a:ea typeface="宋体"/>
                <a:cs typeface="Times New Roman"/>
              </a:rPr>
              <a:t>号</a:t>
            </a:r>
            <a:r>
              <a:rPr lang="zh-CN" altLang="en-US" sz="2400" b="1" dirty="0" smtClean="0">
                <a:solidFill>
                  <a:srgbClr val="4F271C">
                    <a:satMod val="130000"/>
                  </a:srgbClr>
                </a:solidFill>
                <a:latin typeface="Calibri"/>
                <a:ea typeface="宋体"/>
                <a:cs typeface="Times New Roman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Calibri"/>
                <a:ea typeface="宋体"/>
                <a:cs typeface="Times New Roman"/>
              </a:rPr>
              <a:t>诱蚊诱卵器为选做项目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9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监测简报</a:t>
            </a:r>
            <a:r>
              <a:rPr lang="zh-CN" altLang="en-US" b="1" dirty="0" smtClean="0"/>
              <a:t>格式与内容</a:t>
            </a:r>
            <a:r>
              <a:rPr lang="en-US" altLang="zh-CN" b="1" dirty="0" smtClean="0"/>
              <a:t>---</a:t>
            </a:r>
            <a:r>
              <a:rPr lang="zh-CN" altLang="en-US" b="1" dirty="0" smtClean="0">
                <a:solidFill>
                  <a:srgbClr val="00B050"/>
                </a:solidFill>
              </a:rPr>
              <a:t>罗湖</a:t>
            </a:r>
            <a:r>
              <a:rPr lang="en-US" altLang="zh-CN" b="1" dirty="0" smtClean="0">
                <a:solidFill>
                  <a:srgbClr val="00B050"/>
                </a:solidFill>
              </a:rPr>
              <a:t>CDC</a:t>
            </a:r>
            <a:endParaRPr lang="zh-CN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7990656" cy="4683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1.</a:t>
            </a:r>
            <a:r>
              <a:rPr lang="zh-CN" altLang="en-US" sz="2800" b="1" dirty="0" smtClean="0"/>
              <a:t>事件背景：诊断、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输入性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本地感染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2.</a:t>
            </a:r>
            <a:r>
              <a:rPr lang="zh-CN" altLang="en-US" sz="2800" b="1" dirty="0" smtClean="0"/>
              <a:t>监测方法：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布指、叠帐</a:t>
            </a:r>
            <a:r>
              <a:rPr lang="zh-CN" altLang="en-US" sz="2800" b="1" dirty="0" smtClean="0"/>
              <a:t>、诱蚊诱卵器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3.</a:t>
            </a:r>
            <a:r>
              <a:rPr lang="zh-CN" altLang="en-US" sz="2800" b="1" dirty="0" smtClean="0"/>
              <a:t>监测结果：具体地点，具体数据；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4.</a:t>
            </a:r>
            <a:r>
              <a:rPr lang="zh-CN" altLang="en-US" sz="2800" b="1" dirty="0" smtClean="0"/>
              <a:t>结果分析：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是否超过控制标准</a:t>
            </a:r>
            <a:r>
              <a:rPr lang="zh-CN" altLang="en-US" sz="2800" b="1" dirty="0" smtClean="0"/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5.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控制建议</a:t>
            </a:r>
            <a:r>
              <a:rPr lang="zh-CN" altLang="en-US" sz="2800" b="1" dirty="0" smtClean="0"/>
              <a:t>：针对性，孳生地？用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药</a:t>
            </a:r>
            <a:r>
              <a:rPr lang="zh-CN" altLang="en-US" sz="2800" b="1" dirty="0" smtClean="0"/>
              <a:t>、器械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6.</a:t>
            </a:r>
            <a:r>
              <a:rPr lang="zh-CN" altLang="en-US" sz="2800" b="1" dirty="0" smtClean="0"/>
              <a:t>报送对象：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区爱卫办</a:t>
            </a:r>
            <a:r>
              <a:rPr lang="zh-CN" altLang="en-US" sz="2800" b="1" dirty="0" smtClean="0"/>
              <a:t>、区卫人局、市</a:t>
            </a:r>
            <a:r>
              <a:rPr lang="en-US" altLang="zh-CN" sz="2800" b="1" dirty="0" smtClean="0"/>
              <a:t>CDC</a:t>
            </a:r>
          </a:p>
        </p:txBody>
      </p:sp>
    </p:spTree>
    <p:extLst>
      <p:ext uri="{BB962C8B-B14F-4D97-AF65-F5344CB8AC3E}">
        <p14:creationId xmlns:p14="http://schemas.microsoft.com/office/powerpoint/2010/main" val="1100588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rmAutofit fontScale="90000"/>
          </a:bodyPr>
          <a:lstStyle/>
          <a:p>
            <a:pPr lvl="0" indent="266700" fontAlgn="base">
              <a:spcAft>
                <a:spcPct val="0"/>
              </a:spcAft>
            </a:pPr>
            <a:r>
              <a:rPr lang="zh-CN" altLang="zh-CN" sz="4400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罗湖区</a:t>
            </a:r>
            <a:r>
              <a:rPr lang="zh-CN" altLang="en-US" sz="4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登革</a:t>
            </a:r>
            <a:r>
              <a:rPr lang="zh-CN" altLang="zh-CN" sz="44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热</a:t>
            </a:r>
            <a:r>
              <a:rPr lang="zh-CN" altLang="zh-CN" sz="4400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疫点</a:t>
            </a:r>
            <a:r>
              <a:rPr lang="zh-CN" altLang="zh-CN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灭</a:t>
            </a:r>
            <a:r>
              <a:rPr lang="zh-CN" altLang="en-US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蚊</a:t>
            </a:r>
            <a:r>
              <a:rPr lang="zh-CN" altLang="zh-CN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效果</a:t>
            </a:r>
            <a:r>
              <a:rPr lang="zh-CN" altLang="zh-CN" sz="4400" b="1" dirty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验收申请</a:t>
            </a:r>
            <a:r>
              <a:rPr lang="zh-CN" altLang="zh-CN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单</a:t>
            </a:r>
            <a:r>
              <a:rPr lang="zh-CN" altLang="en-US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zh-CN" altLang="en-US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区爱卫办付款凭证</a:t>
            </a:r>
            <a:r>
              <a:rPr lang="zh-CN" altLang="en-US" sz="4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789971"/>
              </p:ext>
            </p:extLst>
          </p:nvPr>
        </p:nvGraphicFramePr>
        <p:xfrm>
          <a:off x="395536" y="1628800"/>
          <a:ext cx="8424936" cy="4630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236"/>
                <a:gridCol w="2952244"/>
                <a:gridCol w="4104456"/>
              </a:tblGrid>
              <a:tr h="290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验收部门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验收指标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验收意见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293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疫点所在的街道办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）</a:t>
                      </a:r>
                      <a:r>
                        <a:rPr lang="zh-CN" sz="1800" kern="100" dirty="0" smtClean="0">
                          <a:effectLst/>
                        </a:rPr>
                        <a:t>灭</a:t>
                      </a:r>
                      <a:r>
                        <a:rPr lang="zh-CN" altLang="en-US" sz="1800" kern="100" dirty="0" smtClean="0">
                          <a:solidFill>
                            <a:srgbClr val="FF0000"/>
                          </a:solidFill>
                          <a:effectLst/>
                        </a:rPr>
                        <a:t>蚊</a:t>
                      </a:r>
                      <a:r>
                        <a:rPr lang="zh-CN" sz="1800" kern="100" dirty="0" smtClean="0">
                          <a:effectLst/>
                        </a:rPr>
                        <a:t>区域</a:t>
                      </a:r>
                      <a:r>
                        <a:rPr lang="zh-CN" sz="1800" kern="100" dirty="0">
                          <a:effectLst/>
                        </a:rPr>
                        <a:t>正确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）没有</a:t>
                      </a:r>
                      <a:r>
                        <a:rPr lang="zh-CN" sz="1800" kern="100" dirty="0" smtClean="0">
                          <a:effectLst/>
                        </a:rPr>
                        <a:t>发生事故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）及时</a:t>
                      </a:r>
                      <a:r>
                        <a:rPr lang="zh-CN" sz="1800" kern="100" dirty="0" smtClean="0">
                          <a:effectLst/>
                        </a:rPr>
                        <a:t>清理</a:t>
                      </a:r>
                      <a:r>
                        <a:rPr lang="zh-CN" altLang="en-US" sz="1800" kern="100" dirty="0" smtClean="0">
                          <a:effectLst/>
                        </a:rPr>
                        <a:t>积水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审核意见：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街道城管科负责人签名： </a:t>
                      </a:r>
                    </a:p>
                    <a:p>
                      <a:pPr indent="93345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zh-CN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zh-CN" sz="1800" kern="100" dirty="0">
                          <a:effectLst/>
                        </a:rPr>
                        <a:t>日（盖章）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565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区疾病预防控制中心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</a:t>
                      </a:r>
                      <a:r>
                        <a:rPr lang="zh-CN" sz="1800" kern="100" dirty="0" smtClean="0">
                          <a:effectLst/>
                        </a:rPr>
                        <a:t>）</a:t>
                      </a:r>
                      <a:r>
                        <a:rPr lang="zh-CN" altLang="en-US" sz="1800" kern="100" dirty="0" smtClean="0">
                          <a:effectLst/>
                        </a:rPr>
                        <a:t>双层叠帐</a:t>
                      </a:r>
                      <a:r>
                        <a:rPr lang="en-US" altLang="zh-CN" sz="1800" kern="100" dirty="0" smtClean="0">
                          <a:effectLst/>
                        </a:rPr>
                        <a:t>&lt;</a:t>
                      </a: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800" kern="100" dirty="0" smtClean="0">
                          <a:effectLst/>
                        </a:rPr>
                        <a:t>只</a:t>
                      </a:r>
                      <a:r>
                        <a:rPr lang="en-US" altLang="zh-CN" sz="1800" kern="100" dirty="0" smtClean="0">
                          <a:effectLst/>
                        </a:rPr>
                        <a:t>/</a:t>
                      </a:r>
                      <a:r>
                        <a:rPr lang="zh-CN" altLang="en-US" sz="1800" kern="100" dirty="0" smtClean="0">
                          <a:effectLst/>
                        </a:rPr>
                        <a:t>人时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</a:t>
                      </a:r>
                      <a:r>
                        <a:rPr lang="zh-CN" sz="1800" kern="100" dirty="0" smtClean="0">
                          <a:effectLst/>
                        </a:rPr>
                        <a:t>）</a:t>
                      </a:r>
                      <a:r>
                        <a:rPr lang="zh-CN" altLang="en-US" sz="1800" kern="100" dirty="0" smtClean="0">
                          <a:effectLst/>
                        </a:rPr>
                        <a:t>布雷图法</a:t>
                      </a:r>
                      <a:r>
                        <a:rPr lang="en-US" sz="1800" kern="100" dirty="0" smtClean="0">
                          <a:effectLst/>
                        </a:rPr>
                        <a:t>&lt;</a:t>
                      </a:r>
                      <a:r>
                        <a:rPr lang="en-US" sz="1800" kern="1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zh-CN" sz="1800" kern="100" dirty="0" smtClean="0">
                          <a:effectLst/>
                        </a:rPr>
                        <a:t>（</a:t>
                      </a:r>
                      <a:r>
                        <a:rPr lang="zh-CN" altLang="en-US" sz="1800" kern="100" dirty="0" smtClean="0">
                          <a:effectLst/>
                        </a:rPr>
                        <a:t>核心区</a:t>
                      </a:r>
                      <a:r>
                        <a:rPr lang="zh-CN" sz="1800" kern="100" dirty="0" smtClean="0">
                          <a:effectLst/>
                        </a:rPr>
                        <a:t>）</a:t>
                      </a:r>
                      <a:endParaRPr lang="en-US" altLang="zh-CN" sz="18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effectLst/>
                        </a:rPr>
                        <a:t>（　）</a:t>
                      </a:r>
                      <a:r>
                        <a:rPr lang="zh-CN" altLang="en-US" sz="1800" kern="100" dirty="0" smtClean="0">
                          <a:effectLst/>
                        </a:rPr>
                        <a:t>布雷图法</a:t>
                      </a:r>
                      <a:r>
                        <a:rPr lang="en-US" altLang="zh-CN" sz="1800" kern="100" dirty="0" smtClean="0">
                          <a:effectLst/>
                        </a:rPr>
                        <a:t>&lt;</a:t>
                      </a: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zh-CN" altLang="zh-CN" sz="1800" kern="100" dirty="0" smtClean="0">
                          <a:effectLst/>
                        </a:rPr>
                        <a:t>（</a:t>
                      </a:r>
                      <a:r>
                        <a:rPr lang="zh-CN" altLang="en-US" sz="1800" kern="100" dirty="0" smtClean="0">
                          <a:effectLst/>
                        </a:rPr>
                        <a:t>警戒区</a:t>
                      </a:r>
                      <a:r>
                        <a:rPr lang="en-US" altLang="zh-CN" sz="1800" kern="1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zh-CN" sz="1800" kern="100" dirty="0" smtClean="0">
                          <a:effectLst/>
                        </a:rPr>
                        <a:t>（　）</a:t>
                      </a:r>
                      <a:r>
                        <a:rPr lang="zh-CN" altLang="en-US" sz="1800" kern="100" dirty="0" smtClean="0">
                          <a:effectLst/>
                        </a:rPr>
                        <a:t>诱蚊诱卵器</a:t>
                      </a:r>
                      <a:r>
                        <a:rPr lang="en-US" altLang="zh-CN" sz="1800" kern="100" dirty="0" smtClean="0">
                          <a:effectLst/>
                        </a:rPr>
                        <a:t>&lt;</a:t>
                      </a:r>
                      <a:r>
                        <a:rPr lang="en-US" altLang="zh-CN" sz="1800" kern="10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zh-CN" sz="18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审核意见：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签名：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zh-CN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    </a:t>
                      </a:r>
                      <a:r>
                        <a:rPr lang="zh-CN" sz="1800" kern="100" dirty="0">
                          <a:effectLst/>
                        </a:rPr>
                        <a:t>日（盖章）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14813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chemeClr val="bg1"/>
                          </a:solidFill>
                          <a:effectLst/>
                        </a:rPr>
                        <a:t>区爱卫办</a:t>
                      </a:r>
                      <a:endParaRPr lang="zh-CN" sz="2400" kern="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）按要求</a:t>
                      </a:r>
                      <a:r>
                        <a:rPr lang="zh-CN" sz="1800" kern="100" dirty="0" smtClean="0">
                          <a:effectLst/>
                        </a:rPr>
                        <a:t>灭</a:t>
                      </a:r>
                      <a:r>
                        <a:rPr lang="zh-CN" altLang="en-US" sz="1800" kern="100" dirty="0" smtClean="0">
                          <a:effectLst/>
                        </a:rPr>
                        <a:t>蚊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）没有</a:t>
                      </a:r>
                      <a:r>
                        <a:rPr lang="zh-CN" sz="1800" kern="100" dirty="0" smtClean="0">
                          <a:effectLst/>
                        </a:rPr>
                        <a:t>发生事故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（　）按时上交资料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审核意见：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签名：（盖章）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zh-CN" sz="1800" kern="100" dirty="0">
                          <a:effectLst/>
                        </a:rPr>
                        <a:t>月</a:t>
                      </a:r>
                      <a:r>
                        <a:rPr lang="en-US" sz="1800" kern="100" dirty="0">
                          <a:effectLst/>
                        </a:rPr>
                        <a:t>    </a:t>
                      </a:r>
                      <a:r>
                        <a:rPr lang="zh-CN" sz="1800" kern="100" dirty="0">
                          <a:effectLst/>
                        </a:rPr>
                        <a:t>日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49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3168352" cy="59622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病例太多了忙不来怎么办？</a:t>
            </a:r>
            <a:r>
              <a:rPr lang="en-US" altLang="zh-CN" sz="2000" dirty="0" smtClean="0">
                <a:solidFill>
                  <a:srgbClr val="FF0000"/>
                </a:solidFill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</a:rPr>
            </a:br>
            <a:r>
              <a:rPr lang="zh-CN" altLang="en-US" sz="4000" dirty="0" smtClean="0">
                <a:solidFill>
                  <a:srgbClr val="00B050"/>
                </a:solidFill>
              </a:rPr>
              <a:t>风险评估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>A</a:t>
            </a:r>
            <a:r>
              <a:rPr lang="zh-CN" altLang="en-US" sz="2000" dirty="0"/>
              <a:t>感染地点</a:t>
            </a:r>
            <a:br>
              <a:rPr lang="zh-CN" altLang="en-US" sz="2000" dirty="0"/>
            </a:br>
            <a:r>
              <a:rPr lang="en-US" altLang="zh-CN" sz="2000" dirty="0"/>
              <a:t>B</a:t>
            </a:r>
            <a:r>
              <a:rPr lang="zh-CN" altLang="en-US" sz="2000" dirty="0"/>
              <a:t>最长潜伏期内发生病例数</a:t>
            </a:r>
            <a:br>
              <a:rPr lang="zh-CN" altLang="en-US" sz="2000" dirty="0"/>
            </a:br>
            <a:r>
              <a:rPr lang="en-US" altLang="zh-CN" sz="2000" dirty="0" smtClean="0"/>
              <a:t>C</a:t>
            </a:r>
            <a:r>
              <a:rPr lang="zh-CN" altLang="en-US" sz="2000" dirty="0" smtClean="0"/>
              <a:t>发热</a:t>
            </a:r>
            <a:r>
              <a:rPr lang="zh-CN" altLang="en-US" sz="2000" dirty="0"/>
              <a:t>期停留时间</a:t>
            </a:r>
            <a:br>
              <a:rPr lang="zh-CN" altLang="en-US" sz="2000" dirty="0"/>
            </a:br>
            <a:r>
              <a:rPr lang="en-US" altLang="zh-CN" sz="2000" dirty="0"/>
              <a:t>D</a:t>
            </a:r>
            <a:r>
              <a:rPr lang="zh-CN" altLang="en-US" sz="2000" dirty="0"/>
              <a:t>成蚊密度只</a:t>
            </a:r>
            <a:r>
              <a:rPr lang="en-US" altLang="zh-CN" sz="2000" dirty="0"/>
              <a:t>/</a:t>
            </a:r>
            <a:r>
              <a:rPr lang="zh-CN" altLang="en-US" sz="2000" dirty="0"/>
              <a:t>人时</a:t>
            </a:r>
            <a:br>
              <a:rPr lang="zh-CN" altLang="en-US" sz="2000" dirty="0"/>
            </a:br>
            <a:r>
              <a:rPr lang="en-US" altLang="zh-CN" sz="2000" dirty="0"/>
              <a:t>E</a:t>
            </a:r>
            <a:r>
              <a:rPr lang="zh-CN" altLang="en-US" sz="2000" dirty="0"/>
              <a:t>布雷图指数</a:t>
            </a:r>
            <a:br>
              <a:rPr lang="zh-CN" altLang="en-US" sz="2000" dirty="0"/>
            </a:br>
            <a:r>
              <a:rPr lang="en-US" altLang="zh-CN" sz="2000" dirty="0" smtClean="0"/>
              <a:t>F</a:t>
            </a:r>
            <a:r>
              <a:rPr lang="zh-CN" altLang="en-US" sz="2000" dirty="0" smtClean="0"/>
              <a:t>发热</a:t>
            </a:r>
            <a:r>
              <a:rPr lang="zh-CN" altLang="en-US" sz="2000" dirty="0"/>
              <a:t>期间停留场所</a:t>
            </a:r>
            <a:br>
              <a:rPr lang="zh-CN" altLang="en-US" sz="2000" dirty="0"/>
            </a:br>
            <a:r>
              <a:rPr lang="en-US" altLang="zh-CN" sz="2000" dirty="0"/>
              <a:t>G</a:t>
            </a:r>
            <a:r>
              <a:rPr lang="zh-CN" altLang="en-US" sz="2000" dirty="0"/>
              <a:t>感染或发热期住所特点</a:t>
            </a:r>
            <a:br>
              <a:rPr lang="zh-CN" altLang="en-US" sz="2000" dirty="0"/>
            </a:br>
            <a:r>
              <a:rPr lang="en-US" altLang="zh-CN" sz="2000" dirty="0"/>
              <a:t>H</a:t>
            </a:r>
            <a:r>
              <a:rPr lang="zh-CN" altLang="en-US" sz="2000" dirty="0"/>
              <a:t>疫</a:t>
            </a:r>
            <a:r>
              <a:rPr lang="zh-CN" altLang="en-US" sz="2000" dirty="0" smtClean="0"/>
              <a:t>点人口密度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en-US" altLang="zh-CN" sz="2000" dirty="0" smtClean="0"/>
              <a:t>I</a:t>
            </a:r>
            <a:r>
              <a:rPr lang="zh-CN" altLang="en-US" sz="2000" dirty="0" smtClean="0"/>
              <a:t>负责人认知响应</a:t>
            </a:r>
            <a:r>
              <a:rPr lang="zh-CN" altLang="en-US" sz="2000" dirty="0"/>
              <a:t>程度</a:t>
            </a:r>
            <a:br>
              <a:rPr lang="zh-CN" altLang="en-US" sz="2000" dirty="0"/>
            </a:br>
            <a:r>
              <a:rPr lang="zh-CN" altLang="en-US" sz="2000" dirty="0"/>
              <a:t>综合</a:t>
            </a:r>
            <a:r>
              <a:rPr lang="zh-CN" altLang="en-US" sz="2000" dirty="0" smtClean="0"/>
              <a:t>得分，</a:t>
            </a:r>
            <a:r>
              <a:rPr lang="zh-CN" altLang="en-US" sz="2700" dirty="0" smtClean="0">
                <a:solidFill>
                  <a:srgbClr val="FF0000"/>
                </a:solidFill>
              </a:rPr>
              <a:t>高分优先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06"/>
            <a:ext cx="4744569" cy="6224992"/>
          </a:xfrm>
        </p:spPr>
      </p:pic>
      <p:sp>
        <p:nvSpPr>
          <p:cNvPr id="6" name="流程图: 显示 5"/>
          <p:cNvSpPr/>
          <p:nvPr/>
        </p:nvSpPr>
        <p:spPr>
          <a:xfrm>
            <a:off x="7308304" y="5445224"/>
            <a:ext cx="1512168" cy="1152128"/>
          </a:xfrm>
          <a:prstGeom prst="flowChartDisplay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宋体"/>
              </a:rPr>
              <a:t>参照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</a:rPr>
              <a:t>急救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5250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096" cy="1143000"/>
          </a:xfrm>
        </p:spPr>
        <p:txBody>
          <a:bodyPr>
            <a:normAutofit/>
          </a:bodyPr>
          <a:lstStyle/>
          <a:p>
            <a:r>
              <a:rPr lang="zh-CN" altLang="zh-CN" b="1" kern="100" dirty="0" smtClean="0">
                <a:latin typeface="Times New Roman"/>
                <a:ea typeface="宋体"/>
              </a:rPr>
              <a:t>政府</a:t>
            </a:r>
            <a:r>
              <a:rPr lang="zh-CN" altLang="zh-CN" b="1" kern="100" dirty="0">
                <a:solidFill>
                  <a:srgbClr val="FF0000"/>
                </a:solidFill>
                <a:latin typeface="Times New Roman"/>
                <a:ea typeface="宋体"/>
              </a:rPr>
              <a:t>应急</a:t>
            </a:r>
            <a:r>
              <a:rPr lang="zh-CN" altLang="zh-CN" b="1" kern="100" dirty="0">
                <a:latin typeface="Times New Roman"/>
                <a:ea typeface="宋体"/>
              </a:rPr>
              <a:t>消杀</a:t>
            </a:r>
            <a:r>
              <a:rPr lang="zh-CN" altLang="zh-CN" b="1" kern="100" dirty="0" smtClean="0">
                <a:latin typeface="Times New Roman"/>
                <a:ea typeface="宋体"/>
              </a:rPr>
              <a:t>队</a:t>
            </a:r>
            <a:r>
              <a:rPr lang="zh-CN" altLang="en-US" b="1" kern="100" dirty="0" smtClean="0">
                <a:latin typeface="Times New Roman"/>
                <a:ea typeface="宋体"/>
              </a:rPr>
              <a:t>的职责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47800"/>
            <a:ext cx="4824536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/>
                <a:ea typeface="宋体"/>
              </a:rPr>
              <a:t>1.</a:t>
            </a:r>
            <a:r>
              <a:rPr lang="zh-CN" altLang="zh-CN" sz="2800" b="1" kern="100" dirty="0" smtClean="0">
                <a:latin typeface="Times New Roman"/>
                <a:ea typeface="宋体"/>
              </a:rPr>
              <a:t>勘验</a:t>
            </a:r>
            <a:r>
              <a:rPr lang="zh-CN" altLang="zh-CN" sz="2800" b="1" kern="100" dirty="0">
                <a:latin typeface="Times New Roman"/>
                <a:ea typeface="宋体"/>
              </a:rPr>
              <a:t>灭蚊</a:t>
            </a:r>
            <a:r>
              <a:rPr lang="zh-CN" altLang="zh-CN" sz="2800" b="1" kern="100" dirty="0" smtClean="0">
                <a:latin typeface="Times New Roman"/>
                <a:ea typeface="宋体"/>
              </a:rPr>
              <a:t>现场</a:t>
            </a:r>
            <a:r>
              <a:rPr lang="zh-CN" altLang="en-US" sz="2800" b="1" kern="100" dirty="0" smtClean="0">
                <a:latin typeface="Times New Roman"/>
                <a:ea typeface="宋体"/>
              </a:rPr>
              <a:t>：</a:t>
            </a:r>
            <a:endParaRPr lang="en-US" altLang="zh-CN" sz="2800" b="1" kern="100" dirty="0" smtClean="0">
              <a:latin typeface="Times New Roman"/>
              <a:ea typeface="宋体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sz="2400" b="1" kern="100" dirty="0" smtClean="0">
                <a:latin typeface="Times New Roman"/>
                <a:ea typeface="宋体"/>
              </a:rPr>
              <a:t>在区爱卫办和区</a:t>
            </a:r>
            <a:r>
              <a:rPr lang="en-US" altLang="zh-CN" sz="2400" b="1" kern="100" dirty="0" smtClean="0">
                <a:latin typeface="Times New Roman"/>
                <a:ea typeface="宋体"/>
              </a:rPr>
              <a:t>CDC</a:t>
            </a:r>
            <a:r>
              <a:rPr lang="zh-CN" altLang="en-US" sz="2400" b="1" kern="100" dirty="0" smtClean="0">
                <a:latin typeface="Times New Roman"/>
                <a:ea typeface="宋体"/>
              </a:rPr>
              <a:t>指导下</a:t>
            </a:r>
            <a:endParaRPr lang="zh-CN" altLang="zh-CN" sz="2400" b="1" kern="100" dirty="0">
              <a:latin typeface="Times New Roman"/>
              <a:ea typeface="宋体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/>
                <a:ea typeface="宋体"/>
              </a:rPr>
              <a:t>2.</a:t>
            </a:r>
            <a:r>
              <a:rPr lang="zh-CN" altLang="zh-CN" sz="2800" b="1" kern="100" dirty="0" smtClean="0">
                <a:latin typeface="Times New Roman"/>
                <a:ea typeface="宋体"/>
              </a:rPr>
              <a:t>撰写</a:t>
            </a:r>
            <a:r>
              <a:rPr lang="zh-CN" altLang="zh-CN" sz="2800" b="1" kern="100" dirty="0">
                <a:latin typeface="Times New Roman"/>
                <a:ea typeface="宋体"/>
              </a:rPr>
              <a:t>灭蚊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方案</a:t>
            </a:r>
            <a:r>
              <a:rPr lang="zh-CN" altLang="en-US" sz="2800" b="1" kern="100" dirty="0" smtClean="0">
                <a:latin typeface="Times New Roman"/>
                <a:ea typeface="宋体"/>
              </a:rPr>
              <a:t>重点：</a:t>
            </a:r>
            <a:endParaRPr lang="en-US" altLang="zh-CN" sz="2800" b="1" kern="100" dirty="0" smtClean="0">
              <a:latin typeface="Times New Roman"/>
              <a:ea typeface="宋体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3.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组织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/>
                <a:ea typeface="宋体"/>
              </a:rPr>
              <a:t>现场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灭蚊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：</a:t>
            </a:r>
            <a:endParaRPr lang="zh-CN" altLang="zh-CN" sz="2800" b="1" kern="100" dirty="0">
              <a:solidFill>
                <a:srgbClr val="FF0000"/>
              </a:solidFill>
              <a:latin typeface="Times New Roman"/>
              <a:ea typeface="宋体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latin typeface="Times New Roman"/>
                <a:ea typeface="宋体"/>
              </a:rPr>
              <a:t>4.</a:t>
            </a:r>
            <a:r>
              <a:rPr lang="zh-CN" altLang="zh-CN" sz="2800" b="1" kern="100" dirty="0" smtClean="0">
                <a:latin typeface="Times New Roman"/>
                <a:ea typeface="宋体"/>
              </a:rPr>
              <a:t>撰写</a:t>
            </a:r>
            <a:r>
              <a:rPr lang="zh-CN" altLang="zh-CN" sz="2800" b="1" kern="100" dirty="0">
                <a:latin typeface="Times New Roman"/>
                <a:ea typeface="宋体"/>
              </a:rPr>
              <a:t>灭蚊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总结</a:t>
            </a:r>
            <a:r>
              <a:rPr lang="zh-CN" altLang="en-US" sz="2800" b="1" kern="100" dirty="0" smtClean="0">
                <a:latin typeface="Times New Roman"/>
                <a:ea typeface="宋体"/>
              </a:rPr>
              <a:t>重点：</a:t>
            </a:r>
            <a:endParaRPr lang="zh-CN" altLang="zh-CN" sz="2800" b="1" kern="100" dirty="0">
              <a:latin typeface="Times New Roman"/>
              <a:ea typeface="宋体"/>
            </a:endParaRPr>
          </a:p>
          <a:p>
            <a:endParaRPr lang="zh-CN" altLang="en-US" dirty="0"/>
          </a:p>
        </p:txBody>
      </p:sp>
      <p:sp>
        <p:nvSpPr>
          <p:cNvPr id="4" name="流程图: 显示 3"/>
          <p:cNvSpPr/>
          <p:nvPr/>
        </p:nvSpPr>
        <p:spPr>
          <a:xfrm>
            <a:off x="5364088" y="1412776"/>
            <a:ext cx="3384376" cy="864096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7030A0"/>
                </a:solidFill>
              </a:rPr>
              <a:t>招标入选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5" name="流程图: 显示 4"/>
          <p:cNvSpPr/>
          <p:nvPr/>
        </p:nvSpPr>
        <p:spPr>
          <a:xfrm>
            <a:off x="5364088" y="2492896"/>
            <a:ext cx="3384376" cy="864096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CDC</a:t>
            </a:r>
            <a:r>
              <a:rPr lang="zh-CN" altLang="en-US" sz="3600" dirty="0" smtClean="0">
                <a:solidFill>
                  <a:schemeClr val="tx1"/>
                </a:solidFill>
              </a:rPr>
              <a:t>培训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流程图: 显示 5"/>
          <p:cNvSpPr/>
          <p:nvPr/>
        </p:nvSpPr>
        <p:spPr>
          <a:xfrm>
            <a:off x="5364088" y="3645024"/>
            <a:ext cx="3366752" cy="864096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7030A0"/>
                </a:solidFill>
              </a:rPr>
              <a:t>排序接单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7" name="流程图: 显示 6"/>
          <p:cNvSpPr/>
          <p:nvPr/>
        </p:nvSpPr>
        <p:spPr>
          <a:xfrm>
            <a:off x="5427284" y="4653136"/>
            <a:ext cx="3240360" cy="864096"/>
          </a:xfrm>
          <a:prstGeom prst="flowChartDisplay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</a:rPr>
              <a:t>验收付款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七角星 7"/>
          <p:cNvSpPr/>
          <p:nvPr/>
        </p:nvSpPr>
        <p:spPr>
          <a:xfrm>
            <a:off x="1259632" y="5013176"/>
            <a:ext cx="4680520" cy="165618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</a:rPr>
              <a:t>诚信黑名单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7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322128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深圳市</a:t>
            </a:r>
            <a:r>
              <a:rPr lang="zh-CN" altLang="en-US" b="1" dirty="0" smtClean="0">
                <a:solidFill>
                  <a:srgbClr val="7030A0"/>
                </a:solidFill>
              </a:rPr>
              <a:t>登革热</a:t>
            </a:r>
            <a:r>
              <a:rPr lang="zh-CN" altLang="en-US" b="1" dirty="0" smtClean="0"/>
              <a:t>控制效果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3.1</a:t>
            </a:r>
            <a:r>
              <a:rPr lang="zh-CN" altLang="en-US" dirty="0" smtClean="0"/>
              <a:t>深圳历年</a:t>
            </a:r>
            <a:r>
              <a:rPr lang="zh-CN" altLang="en-US" dirty="0" smtClean="0">
                <a:solidFill>
                  <a:srgbClr val="FF0000"/>
                </a:solidFill>
              </a:rPr>
              <a:t>登革热</a:t>
            </a:r>
            <a:r>
              <a:rPr lang="zh-CN" altLang="en-US" dirty="0" smtClean="0"/>
              <a:t>疫情分析；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3.2</a:t>
            </a:r>
            <a:r>
              <a:rPr lang="zh-CN" altLang="en-US" dirty="0" smtClean="0"/>
              <a:t>深圳</a:t>
            </a:r>
            <a:r>
              <a:rPr lang="zh-CN" altLang="en-US" dirty="0" smtClean="0">
                <a:solidFill>
                  <a:srgbClr val="FF0000"/>
                </a:solidFill>
              </a:rPr>
              <a:t>登革热</a:t>
            </a:r>
            <a:r>
              <a:rPr lang="zh-CN" altLang="en-US" dirty="0" smtClean="0"/>
              <a:t>疫情与广州比较；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3.3</a:t>
            </a:r>
            <a:r>
              <a:rPr lang="zh-CN" altLang="en-US" dirty="0" smtClean="0"/>
              <a:t>深圳</a:t>
            </a:r>
            <a:r>
              <a:rPr lang="zh-CN" altLang="en-US" dirty="0" smtClean="0">
                <a:solidFill>
                  <a:srgbClr val="FF0000"/>
                </a:solidFill>
              </a:rPr>
              <a:t>登革热</a:t>
            </a:r>
            <a:r>
              <a:rPr lang="zh-CN" altLang="en-US" dirty="0"/>
              <a:t>疫情控制</a:t>
            </a:r>
            <a:r>
              <a:rPr lang="zh-CN" altLang="en-US" dirty="0" smtClean="0"/>
              <a:t>效果分析；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3.4</a:t>
            </a:r>
            <a:r>
              <a:rPr lang="zh-CN" altLang="en-US" dirty="0" smtClean="0"/>
              <a:t>深圳</a:t>
            </a:r>
            <a:r>
              <a:rPr lang="zh-CN" altLang="en-US" dirty="0" smtClean="0">
                <a:solidFill>
                  <a:srgbClr val="FF0000"/>
                </a:solidFill>
              </a:rPr>
              <a:t>登革热</a:t>
            </a:r>
            <a:r>
              <a:rPr lang="zh-CN" altLang="en-US" dirty="0" smtClean="0"/>
              <a:t>控制效果的原因初探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3.5</a:t>
            </a:r>
            <a:r>
              <a:rPr lang="zh-CN" altLang="en-US" dirty="0" smtClean="0"/>
              <a:t>深圳</a:t>
            </a:r>
            <a:r>
              <a:rPr lang="zh-CN" altLang="en-US" dirty="0" smtClean="0">
                <a:solidFill>
                  <a:srgbClr val="FF0000"/>
                </a:solidFill>
              </a:rPr>
              <a:t>其它虫媒</a:t>
            </a:r>
            <a:r>
              <a:rPr lang="zh-CN" altLang="en-US" dirty="0" smtClean="0"/>
              <a:t>传染病的控制模式；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941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zh-CN" altLang="en-US" dirty="0" smtClean="0"/>
              <a:t>深圳</a:t>
            </a:r>
            <a:r>
              <a:rPr lang="zh-CN" altLang="en-US" dirty="0" smtClean="0">
                <a:solidFill>
                  <a:srgbClr val="FF0000"/>
                </a:solidFill>
              </a:rPr>
              <a:t>市</a:t>
            </a:r>
            <a:r>
              <a:rPr lang="zh-CN" altLang="en-US" dirty="0" smtClean="0"/>
              <a:t>虫媒传染病发病</a:t>
            </a:r>
            <a:r>
              <a:rPr lang="en-US" altLang="zh-CN" dirty="0" smtClean="0">
                <a:solidFill>
                  <a:srgbClr val="FF0000"/>
                </a:solidFill>
              </a:rPr>
              <a:t>1200</a:t>
            </a:r>
            <a:r>
              <a:rPr lang="zh-CN" altLang="en-US" dirty="0" smtClean="0">
                <a:solidFill>
                  <a:srgbClr val="FF0000"/>
                </a:solidFill>
              </a:rPr>
              <a:t>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98563"/>
              </p:ext>
            </p:extLst>
          </p:nvPr>
        </p:nvGraphicFramePr>
        <p:xfrm>
          <a:off x="251522" y="1447800"/>
          <a:ext cx="84969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1"/>
                <a:gridCol w="540060"/>
                <a:gridCol w="540060"/>
                <a:gridCol w="540060"/>
                <a:gridCol w="480054"/>
                <a:gridCol w="480054"/>
                <a:gridCol w="540060"/>
                <a:gridCol w="540060"/>
                <a:gridCol w="600066"/>
                <a:gridCol w="540060"/>
                <a:gridCol w="600066"/>
                <a:gridCol w="600066"/>
                <a:gridCol w="600066"/>
                <a:gridCol w="816089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平均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登革热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454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52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出血热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38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疟疾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31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7" y="4599434"/>
            <a:ext cx="82851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67534"/>
            <a:ext cx="6768752" cy="99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椭圆 2"/>
          <p:cNvSpPr/>
          <p:nvPr/>
        </p:nvSpPr>
        <p:spPr>
          <a:xfrm>
            <a:off x="7092281" y="3367534"/>
            <a:ext cx="1583680" cy="11415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100</a:t>
            </a:r>
            <a:r>
              <a:rPr lang="zh-CN" altLang="en-US" sz="2800" dirty="0" smtClean="0">
                <a:solidFill>
                  <a:srgbClr val="FF0000"/>
                </a:solidFill>
              </a:rPr>
              <a:t>万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深圳市</a:t>
            </a:r>
            <a:r>
              <a:rPr lang="zh-CN" altLang="en-US" dirty="0" smtClean="0"/>
              <a:t>历年登革热疫情概况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196752"/>
            <a:ext cx="8322128" cy="5051648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800" dirty="0" smtClean="0">
                <a:solidFill>
                  <a:prstClr val="black"/>
                </a:solidFill>
              </a:rPr>
              <a:t>输入：</a:t>
            </a:r>
            <a:r>
              <a:rPr lang="zh-CN" altLang="en-US" sz="2800" dirty="0">
                <a:solidFill>
                  <a:srgbClr val="0070C0"/>
                </a:solidFill>
              </a:rPr>
              <a:t>深圳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例</a:t>
            </a:r>
            <a:r>
              <a:rPr lang="en-US" altLang="zh-CN" sz="2800" b="1" dirty="0"/>
              <a:t>/</a:t>
            </a:r>
            <a:r>
              <a:rPr lang="zh-CN" altLang="en-US" sz="2800" b="1" dirty="0" smtClean="0"/>
              <a:t>年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略高于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（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广州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14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例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）</a:t>
            </a:r>
            <a:r>
              <a:rPr lang="zh-CN" altLang="en-US" sz="2800" dirty="0" smtClean="0">
                <a:solidFill>
                  <a:prstClr val="black"/>
                </a:solidFill>
              </a:rPr>
              <a:t>东南亚。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深圳</a:t>
            </a:r>
            <a:r>
              <a:rPr lang="zh-CN" altLang="en-US" sz="2800" dirty="0" smtClean="0">
                <a:solidFill>
                  <a:srgbClr val="FF0000"/>
                </a:solidFill>
              </a:rPr>
              <a:t>三年</a:t>
            </a:r>
            <a:r>
              <a:rPr lang="zh-CN" altLang="en-US" sz="2800" dirty="0" smtClean="0">
                <a:solidFill>
                  <a:prstClr val="black"/>
                </a:solidFill>
              </a:rPr>
              <a:t>本地暴发疫情</a:t>
            </a:r>
            <a:r>
              <a:rPr lang="zh-CN" altLang="en-US" sz="2800" dirty="0" smtClean="0">
                <a:solidFill>
                  <a:prstClr val="black"/>
                </a:solidFill>
              </a:rPr>
              <a:t>概况（输入后）：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2400" dirty="0" smtClean="0">
                <a:solidFill>
                  <a:prstClr val="black"/>
                </a:solidFill>
              </a:rPr>
              <a:t>2010</a:t>
            </a:r>
            <a:r>
              <a:rPr lang="zh-CN" altLang="en-US" sz="2400" dirty="0">
                <a:solidFill>
                  <a:prstClr val="black"/>
                </a:solidFill>
              </a:rPr>
              <a:t>年</a:t>
            </a:r>
            <a:r>
              <a:rPr lang="zh-CN" altLang="en-US" sz="2400" dirty="0">
                <a:solidFill>
                  <a:srgbClr val="FF0000"/>
                </a:solidFill>
              </a:rPr>
              <a:t>首</a:t>
            </a:r>
            <a:r>
              <a:rPr lang="zh-CN" altLang="en-US" sz="2400" dirty="0">
                <a:solidFill>
                  <a:prstClr val="black"/>
                </a:solidFill>
              </a:rPr>
              <a:t>起本地</a:t>
            </a:r>
            <a:r>
              <a:rPr lang="zh-CN" altLang="en-US" sz="2400" dirty="0" smtClean="0">
                <a:solidFill>
                  <a:prstClr val="black"/>
                </a:solidFill>
              </a:rPr>
              <a:t>暴发</a:t>
            </a:r>
            <a:r>
              <a:rPr lang="en-US" altLang="zh-CN" sz="2400" dirty="0" smtClean="0">
                <a:solidFill>
                  <a:srgbClr val="FF0000"/>
                </a:solidFill>
              </a:rPr>
              <a:t>9</a:t>
            </a:r>
            <a:r>
              <a:rPr lang="zh-CN" altLang="zh-CN" sz="2400" dirty="0" smtClean="0">
                <a:solidFill>
                  <a:prstClr val="black"/>
                </a:solidFill>
              </a:rPr>
              <a:t>例</a:t>
            </a:r>
            <a:r>
              <a:rPr lang="zh-CN" altLang="en-US" sz="2400" dirty="0" smtClean="0">
                <a:solidFill>
                  <a:prstClr val="black"/>
                </a:solidFill>
              </a:rPr>
              <a:t>。福田区梅山苑</a:t>
            </a:r>
            <a:r>
              <a:rPr lang="zh-CN" altLang="en-US" sz="2400" dirty="0" smtClean="0">
                <a:solidFill>
                  <a:srgbClr val="FF0000"/>
                </a:solidFill>
              </a:rPr>
              <a:t>建筑工地</a:t>
            </a:r>
            <a:r>
              <a:rPr lang="zh-CN" altLang="en-US" sz="2400" dirty="0" smtClean="0">
                <a:solidFill>
                  <a:prstClr val="black"/>
                </a:solidFill>
              </a:rPr>
              <a:t>；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521208" lvl="2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000" dirty="0" smtClean="0">
                <a:solidFill>
                  <a:prstClr val="black"/>
                </a:solidFill>
              </a:rPr>
              <a:t>当年措施：</a:t>
            </a:r>
            <a:r>
              <a:rPr lang="zh-CN" altLang="en-US" sz="2000" dirty="0" smtClean="0">
                <a:solidFill>
                  <a:srgbClr val="7030A0"/>
                </a:solidFill>
              </a:rPr>
              <a:t>坚壁清野全覆盖</a:t>
            </a:r>
            <a:r>
              <a:rPr lang="zh-CN" altLang="en-US" sz="2000" dirty="0" smtClean="0">
                <a:solidFill>
                  <a:prstClr val="black"/>
                </a:solidFill>
              </a:rPr>
              <a:t>。次年：</a:t>
            </a:r>
            <a:r>
              <a:rPr lang="zh-CN" altLang="en-US" sz="2000" dirty="0" smtClean="0">
                <a:solidFill>
                  <a:srgbClr val="FF0000"/>
                </a:solidFill>
              </a:rPr>
              <a:t>加强</a:t>
            </a:r>
            <a:r>
              <a:rPr lang="zh-CN" altLang="en-US" sz="2000" dirty="0" smtClean="0">
                <a:solidFill>
                  <a:prstClr val="black"/>
                </a:solidFill>
              </a:rPr>
              <a:t>灭蚊防复燃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521208" lvl="2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首例</a:t>
            </a:r>
            <a:r>
              <a:rPr lang="zh-CN" altLang="en-US" sz="2000" dirty="0" smtClean="0"/>
              <a:t>建筑女工</a:t>
            </a:r>
            <a:r>
              <a:rPr lang="zh-CN" altLang="en-US" sz="2000" dirty="0" smtClean="0">
                <a:solidFill>
                  <a:srgbClr val="FF0000"/>
                </a:solidFill>
              </a:rPr>
              <a:t>，没有外出（</a:t>
            </a:r>
            <a:r>
              <a:rPr lang="zh-CN" altLang="en-US" sz="2000" dirty="0" smtClean="0">
                <a:solidFill>
                  <a:srgbClr val="0070C0"/>
                </a:solidFill>
              </a:rPr>
              <a:t>有漏诊，谁传给她？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521208" lvl="2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10</a:t>
            </a:r>
            <a:r>
              <a:rPr lang="zh-CN" altLang="en-US" sz="2000" dirty="0" smtClean="0">
                <a:solidFill>
                  <a:srgbClr val="FF0000"/>
                </a:solidFill>
              </a:rPr>
              <a:t>月</a:t>
            </a:r>
            <a:r>
              <a:rPr lang="en-US" altLang="zh-CN" sz="2000" dirty="0" smtClean="0">
                <a:solidFill>
                  <a:srgbClr val="0070C0"/>
                </a:solidFill>
              </a:rPr>
              <a:t>6</a:t>
            </a:r>
            <a:r>
              <a:rPr lang="zh-CN" altLang="en-US" sz="2000" dirty="0" smtClean="0">
                <a:solidFill>
                  <a:srgbClr val="0070C0"/>
                </a:solidFill>
              </a:rPr>
              <a:t>－</a:t>
            </a:r>
            <a:r>
              <a:rPr lang="en-US" altLang="zh-CN" sz="2000" dirty="0" smtClean="0">
                <a:solidFill>
                  <a:srgbClr val="0070C0"/>
                </a:solidFill>
              </a:rPr>
              <a:t>11</a:t>
            </a:r>
            <a:r>
              <a:rPr lang="zh-CN" altLang="en-US" sz="2000" dirty="0" smtClean="0">
                <a:solidFill>
                  <a:srgbClr val="0070C0"/>
                </a:solidFill>
              </a:rPr>
              <a:t>日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例，</a:t>
            </a:r>
            <a:r>
              <a:rPr lang="en-US" altLang="zh-CN" sz="2000" dirty="0" smtClean="0">
                <a:solidFill>
                  <a:srgbClr val="0070C0"/>
                </a:solidFill>
              </a:rPr>
              <a:t>26</a:t>
            </a:r>
            <a:r>
              <a:rPr lang="zh-CN" altLang="en-US" sz="2000" dirty="0" smtClean="0">
                <a:solidFill>
                  <a:srgbClr val="0070C0"/>
                </a:solidFill>
              </a:rPr>
              <a:t>日</a:t>
            </a:r>
            <a:r>
              <a:rPr lang="zh-CN" altLang="en-US" sz="2000" dirty="0" smtClean="0">
                <a:solidFill>
                  <a:srgbClr val="FF0000"/>
                </a:solidFill>
              </a:rPr>
              <a:t>最后</a:t>
            </a:r>
            <a:r>
              <a:rPr lang="en-US" altLang="zh-CN" sz="2000" dirty="0" smtClean="0">
                <a:solidFill>
                  <a:srgbClr val="FF0000"/>
                </a:solidFill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</a:rPr>
              <a:t>例（</a:t>
            </a:r>
            <a:r>
              <a:rPr lang="zh-CN" altLang="en-US" sz="2000" dirty="0" smtClean="0">
                <a:solidFill>
                  <a:srgbClr val="0070C0"/>
                </a:solidFill>
              </a:rPr>
              <a:t>一代？二代？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2400" dirty="0">
                <a:solidFill>
                  <a:prstClr val="black"/>
                </a:solidFill>
              </a:rPr>
              <a:t>2014</a:t>
            </a:r>
            <a:r>
              <a:rPr lang="zh-CN" altLang="en-US" sz="2400" dirty="0" smtClean="0">
                <a:solidFill>
                  <a:prstClr val="black"/>
                </a:solidFill>
              </a:rPr>
              <a:t>年本地</a:t>
            </a:r>
            <a:r>
              <a:rPr lang="en-US" altLang="zh-CN" sz="2400" dirty="0" smtClean="0">
                <a:solidFill>
                  <a:srgbClr val="FF0000"/>
                </a:solidFill>
              </a:rPr>
              <a:t>346</a:t>
            </a:r>
            <a:r>
              <a:rPr lang="zh-CN" altLang="en-US" sz="2400" dirty="0">
                <a:solidFill>
                  <a:prstClr val="black"/>
                </a:solidFill>
              </a:rPr>
              <a:t>例（输入</a:t>
            </a:r>
            <a:r>
              <a:rPr lang="en-US" altLang="zh-CN" sz="2400" dirty="0">
                <a:solidFill>
                  <a:srgbClr val="FF0000"/>
                </a:solidFill>
              </a:rPr>
              <a:t>108</a:t>
            </a:r>
            <a:r>
              <a:rPr lang="zh-CN" altLang="en-US" sz="2400" dirty="0">
                <a:solidFill>
                  <a:srgbClr val="FF0000"/>
                </a:solidFill>
              </a:rPr>
              <a:t>例</a:t>
            </a:r>
            <a:r>
              <a:rPr lang="zh-CN" altLang="en-US" sz="2400" dirty="0" smtClean="0">
                <a:solidFill>
                  <a:prstClr val="black"/>
                </a:solidFill>
              </a:rPr>
              <a:t>）。</a:t>
            </a:r>
            <a:r>
              <a:rPr lang="en-US" altLang="zh-CN" sz="2400" dirty="0">
                <a:solidFill>
                  <a:srgbClr val="FF0000"/>
                </a:solidFill>
              </a:rPr>
              <a:t>10</a:t>
            </a:r>
            <a:r>
              <a:rPr lang="zh-CN" altLang="en-US" sz="2400" dirty="0" smtClean="0">
                <a:solidFill>
                  <a:srgbClr val="FF0000"/>
                </a:solidFill>
              </a:rPr>
              <a:t>月集中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altLang="zh-CN" sz="2400" dirty="0" smtClean="0"/>
              <a:t>2016</a:t>
            </a:r>
            <a:r>
              <a:rPr lang="zh-CN" altLang="en-US" sz="2400" dirty="0" smtClean="0"/>
              <a:t>年</a:t>
            </a:r>
            <a:r>
              <a:rPr lang="en-US" altLang="zh-CN" sz="2400" dirty="0" smtClean="0">
                <a:solidFill>
                  <a:srgbClr val="FF0000"/>
                </a:solidFill>
              </a:rPr>
              <a:t>2</a:t>
            </a:r>
            <a:r>
              <a:rPr lang="zh-CN" altLang="en-US" sz="2400" dirty="0" smtClean="0"/>
              <a:t>例，</a:t>
            </a:r>
            <a:r>
              <a:rPr lang="zh-CN" altLang="en-US" sz="2400" dirty="0" smtClean="0">
                <a:solidFill>
                  <a:srgbClr val="FF0000"/>
                </a:solidFill>
              </a:rPr>
              <a:t>南山区</a:t>
            </a:r>
            <a:r>
              <a:rPr lang="zh-CN" altLang="en-US" sz="2400" dirty="0" smtClean="0"/>
              <a:t>华侨城，民族村员工，</a:t>
            </a:r>
            <a:endParaRPr lang="en-US" altLang="zh-CN" sz="2400" dirty="0" smtClean="0"/>
          </a:p>
          <a:p>
            <a:pPr marL="521208" lvl="2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000" dirty="0" smtClean="0"/>
              <a:t>城中国（央企），</a:t>
            </a:r>
            <a:r>
              <a:rPr lang="zh-CN" altLang="en-US" sz="2000" dirty="0" smtClean="0">
                <a:solidFill>
                  <a:srgbClr val="FF0000"/>
                </a:solidFill>
              </a:rPr>
              <a:t>基层政府，鞭长莫及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17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B050"/>
                </a:solidFill>
              </a:rPr>
              <a:t>广州</a:t>
            </a:r>
            <a:r>
              <a:rPr lang="zh-CN" altLang="en-US" sz="4000" b="1" dirty="0" smtClean="0">
                <a:solidFill>
                  <a:srgbClr val="4F271C">
                    <a:satMod val="130000"/>
                  </a:srgbClr>
                </a:solidFill>
              </a:rPr>
              <a:t>输入</a:t>
            </a:r>
            <a:r>
              <a:rPr lang="en-US" altLang="zh-CN" sz="4000" b="1" dirty="0">
                <a:solidFill>
                  <a:srgbClr val="4F271C">
                    <a:satMod val="130000"/>
                  </a:srgbClr>
                </a:solidFill>
              </a:rPr>
              <a:t>/</a:t>
            </a:r>
            <a:r>
              <a:rPr lang="zh-CN" altLang="en-US" sz="4000" b="1" dirty="0">
                <a:solidFill>
                  <a:srgbClr val="FF0000"/>
                </a:solidFill>
              </a:rPr>
              <a:t>本地</a:t>
            </a:r>
            <a:r>
              <a:rPr lang="zh-CN" altLang="en-US" sz="4000" b="1" dirty="0" smtClean="0">
                <a:solidFill>
                  <a:srgbClr val="4F271C">
                    <a:satMod val="130000"/>
                  </a:srgbClr>
                </a:solidFill>
              </a:rPr>
              <a:t>： </a:t>
            </a:r>
            <a:r>
              <a:rPr lang="en-US" altLang="zh-CN" sz="4000" b="1" dirty="0" smtClean="0">
                <a:solidFill>
                  <a:srgbClr val="4F271C">
                    <a:satMod val="130000"/>
                  </a:srgbClr>
                </a:solidFill>
              </a:rPr>
              <a:t>1: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227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172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/39104</a:t>
            </a:r>
            <a:r>
              <a:rPr lang="en-US" altLang="zh-CN" sz="2000" b="1" dirty="0" smtClean="0">
                <a:solidFill>
                  <a:srgbClr val="4F271C">
                    <a:satMod val="130000"/>
                  </a:srgbClr>
                </a:solidFill>
              </a:rPr>
              <a:t>)</a:t>
            </a:r>
            <a:endParaRPr lang="zh-CN" altLang="en-US" sz="2000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12776"/>
            <a:ext cx="7272808" cy="486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9624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下箭头 2"/>
          <p:cNvSpPr/>
          <p:nvPr/>
        </p:nvSpPr>
        <p:spPr>
          <a:xfrm>
            <a:off x="6444208" y="1340767"/>
            <a:ext cx="2304256" cy="3228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2015</a:t>
            </a:r>
          </a:p>
          <a:p>
            <a:pPr algn="ctr"/>
            <a:r>
              <a:rPr lang="en-US" altLang="zh-CN" sz="2800" b="1" dirty="0" smtClean="0"/>
              <a:t>2016</a:t>
            </a:r>
            <a:r>
              <a:rPr lang="zh-CN" altLang="en-US" sz="2800" b="1" dirty="0" smtClean="0"/>
              <a:t>转变模式</a:t>
            </a:r>
            <a:endParaRPr lang="en-US" altLang="zh-CN" sz="2800" b="1" dirty="0" smtClean="0"/>
          </a:p>
          <a:p>
            <a:pPr algn="ctr"/>
            <a:r>
              <a:rPr lang="zh-CN" altLang="en-US" sz="2800" b="1" dirty="0" smtClean="0"/>
              <a:t>购买服务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3976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178621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4F271C">
                    <a:satMod val="130000"/>
                  </a:srgbClr>
                </a:solidFill>
              </a:rPr>
              <a:t>深圳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登革热</a:t>
            </a:r>
            <a:r>
              <a:rPr lang="zh-CN" altLang="en-US" sz="4000" b="1" dirty="0" smtClean="0">
                <a:solidFill>
                  <a:srgbClr val="4F271C">
                    <a:satMod val="130000"/>
                  </a:srgbClr>
                </a:solidFill>
              </a:rPr>
              <a:t>输入</a:t>
            </a:r>
            <a:r>
              <a:rPr lang="en-US" altLang="zh-CN" sz="4000" b="1" dirty="0" smtClean="0">
                <a:solidFill>
                  <a:srgbClr val="4F271C">
                    <a:satMod val="130000"/>
                  </a:srgbClr>
                </a:solidFill>
              </a:rPr>
              <a:t>/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本地</a:t>
            </a:r>
            <a:r>
              <a:rPr lang="en-US" altLang="zh-CN" sz="4000" b="1" dirty="0" smtClean="0">
                <a:solidFill>
                  <a:srgbClr val="4F271C">
                    <a:satMod val="130000"/>
                  </a:srgbClr>
                </a:solidFill>
              </a:rPr>
              <a:t>1: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1.4 </a:t>
            </a:r>
            <a:r>
              <a:rPr lang="en-US" altLang="zh-CN" sz="2000" b="1" dirty="0" smtClean="0">
                <a:solidFill>
                  <a:srgbClr val="4F271C">
                    <a:satMod val="130000"/>
                  </a:srgbClr>
                </a:solidFill>
              </a:rPr>
              <a:t>(261/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361</a:t>
            </a:r>
            <a:r>
              <a:rPr lang="en-US" altLang="zh-CN" sz="2000" b="1" dirty="0" smtClean="0">
                <a:solidFill>
                  <a:srgbClr val="4F271C">
                    <a:satMod val="130000"/>
                  </a:srgbClr>
                </a:solidFill>
              </a:rPr>
              <a:t>)</a:t>
            </a:r>
            <a:br>
              <a:rPr lang="en-US" altLang="zh-CN" sz="20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en-US" altLang="zh-CN" sz="2400" b="1" dirty="0" smtClean="0">
                <a:solidFill>
                  <a:srgbClr val="4F271C">
                    <a:satMod val="130000"/>
                  </a:srgbClr>
                </a:solidFill>
              </a:rPr>
              <a:t>2005</a:t>
            </a:r>
            <a:r>
              <a:rPr lang="zh-CN" altLang="en-US" sz="2400" b="1" dirty="0" smtClean="0">
                <a:solidFill>
                  <a:srgbClr val="4F271C">
                    <a:satMod val="130000"/>
                  </a:srgbClr>
                </a:solidFill>
              </a:rPr>
              <a:t>至</a:t>
            </a:r>
            <a:r>
              <a:rPr lang="en-US" altLang="zh-CN" sz="2400" b="1" dirty="0" smtClean="0">
                <a:solidFill>
                  <a:srgbClr val="4F271C">
                    <a:satMod val="130000"/>
                  </a:srgbClr>
                </a:solidFill>
              </a:rPr>
              <a:t>2016</a:t>
            </a:r>
            <a:r>
              <a:rPr lang="zh-CN" altLang="en-US" sz="2400" b="1" dirty="0" smtClean="0">
                <a:solidFill>
                  <a:srgbClr val="4F271C">
                    <a:satMod val="130000"/>
                  </a:srgbClr>
                </a:solidFill>
              </a:rPr>
              <a:t>年登革热输入病例数：</a:t>
            </a:r>
            <a:r>
              <a:rPr lang="en-US" altLang="zh-CN" sz="2400" b="1" dirty="0" smtClean="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en-US" altLang="zh-CN" sz="2400" b="1" dirty="0" smtClean="0">
                <a:solidFill>
                  <a:srgbClr val="4F271C">
                    <a:satMod val="130000"/>
                  </a:srgbClr>
                </a:solidFill>
              </a:rPr>
            </a:br>
            <a:r>
              <a:rPr lang="zh-CN" altLang="en-US" sz="2800" b="1" dirty="0" smtClean="0">
                <a:solidFill>
                  <a:srgbClr val="FF0000"/>
                </a:solidFill>
              </a:rPr>
              <a:t>广州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172</a:t>
            </a:r>
            <a:r>
              <a:rPr lang="zh-CN" altLang="en-US" sz="2800" b="1" dirty="0" smtClean="0">
                <a:solidFill>
                  <a:srgbClr val="4F271C">
                    <a:satMod val="130000"/>
                  </a:srgbClr>
                </a:solidFill>
              </a:rPr>
              <a:t>例，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深圳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261</a:t>
            </a:r>
            <a:r>
              <a:rPr lang="zh-CN" altLang="en-US" sz="2800" b="1" dirty="0" smtClean="0">
                <a:solidFill>
                  <a:srgbClr val="4F271C">
                    <a:satMod val="130000"/>
                  </a:srgbClr>
                </a:solidFill>
              </a:rPr>
              <a:t>例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548851"/>
              </p:ext>
            </p:extLst>
          </p:nvPr>
        </p:nvGraphicFramePr>
        <p:xfrm>
          <a:off x="827584" y="1988840"/>
          <a:ext cx="8106866" cy="425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下箭头 4"/>
          <p:cNvSpPr/>
          <p:nvPr/>
        </p:nvSpPr>
        <p:spPr>
          <a:xfrm>
            <a:off x="1619672" y="4437112"/>
            <a:ext cx="648072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各区爱卫办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PCO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七角星 5"/>
          <p:cNvSpPr/>
          <p:nvPr/>
        </p:nvSpPr>
        <p:spPr>
          <a:xfrm>
            <a:off x="1547664" y="3068960"/>
            <a:ext cx="4824536" cy="115212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市爱卫办</a:t>
            </a:r>
            <a:r>
              <a:rPr lang="zh-CN" altLang="en-US" sz="2400" dirty="0" smtClean="0">
                <a:solidFill>
                  <a:srgbClr val="FF0000"/>
                </a:solidFill>
              </a:rPr>
              <a:t>巡查督导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流程图: 显示 6"/>
          <p:cNvSpPr/>
          <p:nvPr/>
        </p:nvSpPr>
        <p:spPr>
          <a:xfrm>
            <a:off x="6948264" y="2348880"/>
            <a:ext cx="1800200" cy="1224136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疾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控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调查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3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主要内容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1.</a:t>
            </a:r>
            <a:r>
              <a:rPr lang="zh-CN" altLang="en-US" b="1" dirty="0" smtClean="0"/>
              <a:t>深圳市爱卫部门与有害生物防治协会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2.</a:t>
            </a:r>
            <a:r>
              <a:rPr lang="zh-CN" altLang="en-US" b="1" dirty="0" smtClean="0"/>
              <a:t>深圳</a:t>
            </a:r>
            <a:r>
              <a:rPr lang="zh-CN" altLang="en-US" b="1" dirty="0"/>
              <a:t>虫媒传染病疫情的应急</a:t>
            </a:r>
            <a:r>
              <a:rPr lang="zh-CN" altLang="en-US" b="1" dirty="0">
                <a:solidFill>
                  <a:srgbClr val="FF0000"/>
                </a:solidFill>
              </a:rPr>
              <a:t>处理模式</a:t>
            </a:r>
            <a:r>
              <a:rPr lang="zh-CN" altLang="en-US" b="1" dirty="0" smtClean="0"/>
              <a:t>；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3.</a:t>
            </a:r>
            <a:r>
              <a:rPr lang="zh-CN" altLang="en-US" b="1" dirty="0" smtClean="0"/>
              <a:t>深圳虫媒传染病疫情</a:t>
            </a:r>
            <a:r>
              <a:rPr lang="zh-CN" altLang="en-US" b="1" dirty="0" smtClean="0">
                <a:solidFill>
                  <a:srgbClr val="FF0000"/>
                </a:solidFill>
              </a:rPr>
              <a:t>控制效果分析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蚊媒：登革热、基孔肯雅、寨卡、黄热病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鼠源：流行性出血热、地方性斑疹伤寒等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54492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416824" cy="1570186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深圳</a:t>
            </a:r>
            <a:r>
              <a:rPr lang="en-US" altLang="zh-CN" sz="4000" b="1" dirty="0" smtClean="0"/>
              <a:t>/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广州</a:t>
            </a:r>
            <a:r>
              <a:rPr lang="zh-CN" altLang="en-US" sz="4000" b="1" dirty="0" smtClean="0"/>
              <a:t>登革热比</a:t>
            </a:r>
            <a:r>
              <a:rPr lang="en-US" altLang="zh-CN" sz="4000" b="1" dirty="0" smtClean="0"/>
              <a:t>1: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63</a:t>
            </a:r>
            <a:r>
              <a:rPr lang="en-US" altLang="zh-CN" sz="2000" b="1" dirty="0" smtClean="0"/>
              <a:t>(622/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39276</a:t>
            </a:r>
            <a:r>
              <a:rPr lang="en-US" altLang="zh-CN" sz="2000" b="1" dirty="0" smtClean="0"/>
              <a:t>)</a:t>
            </a:r>
            <a:br>
              <a:rPr lang="en-US" altLang="zh-CN" sz="2000" b="1" dirty="0" smtClean="0"/>
            </a:br>
            <a:r>
              <a:rPr lang="zh-CN" altLang="en-US" sz="2000" b="1" dirty="0" smtClean="0"/>
              <a:t>广州：</a:t>
            </a:r>
            <a:r>
              <a:rPr lang="en-US" altLang="zh-CN" sz="2000" b="1" dirty="0" smtClean="0"/>
              <a:t>2013</a:t>
            </a:r>
            <a:r>
              <a:rPr lang="zh-CN" altLang="en-US" sz="2000" b="1" dirty="0" smtClean="0"/>
              <a:t>年抬头，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2014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年冲顶</a:t>
            </a: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2000" b="1" dirty="0" smtClean="0"/>
              <a:t>深圳：一直平稳，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2014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年最多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494345"/>
              </p:ext>
            </p:extLst>
          </p:nvPr>
        </p:nvGraphicFramePr>
        <p:xfrm>
          <a:off x="395536" y="1988840"/>
          <a:ext cx="8538914" cy="45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圆角矩形标注 6"/>
          <p:cNvSpPr/>
          <p:nvPr/>
        </p:nvSpPr>
        <p:spPr>
          <a:xfrm>
            <a:off x="1547664" y="3573016"/>
            <a:ext cx="2016224" cy="1224136"/>
          </a:xfrm>
          <a:prstGeom prst="wedgeRoundRectCallout">
            <a:avLst>
              <a:gd name="adj1" fmla="val -59886"/>
              <a:gd name="adj2" fmla="val 93608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2006</a:t>
            </a:r>
            <a:r>
              <a:rPr lang="zh-CN" altLang="en-US" sz="2400" dirty="0" smtClean="0">
                <a:solidFill>
                  <a:srgbClr val="FF0000"/>
                </a:solidFill>
              </a:rPr>
              <a:t>年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深圳市</a:t>
            </a:r>
            <a:r>
              <a:rPr lang="en-US" altLang="zh-CN" sz="2400" dirty="0">
                <a:solidFill>
                  <a:schemeClr val="tx1"/>
                </a:solidFill>
              </a:rPr>
              <a:t>PCO</a:t>
            </a:r>
            <a:r>
              <a:rPr lang="zh-CN" altLang="en-US" sz="2400" dirty="0">
                <a:solidFill>
                  <a:srgbClr val="FF0000"/>
                </a:solidFill>
              </a:rPr>
              <a:t>社会化</a:t>
            </a:r>
          </a:p>
        </p:txBody>
      </p:sp>
      <p:sp>
        <p:nvSpPr>
          <p:cNvPr id="8" name="云形标注 7"/>
          <p:cNvSpPr/>
          <p:nvPr/>
        </p:nvSpPr>
        <p:spPr>
          <a:xfrm>
            <a:off x="6732240" y="1916832"/>
            <a:ext cx="2232248" cy="1656184"/>
          </a:xfrm>
          <a:prstGeom prst="cloudCallout">
            <a:avLst>
              <a:gd name="adj1" fmla="val -19927"/>
              <a:gd name="adj2" fmla="val 16262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7030A0"/>
                </a:solidFill>
              </a:rPr>
              <a:t>2015</a:t>
            </a:r>
            <a:r>
              <a:rPr lang="zh-CN" altLang="en-US" b="1" dirty="0" smtClean="0">
                <a:solidFill>
                  <a:srgbClr val="7030A0"/>
                </a:solidFill>
              </a:rPr>
              <a:t>、</a:t>
            </a:r>
            <a:r>
              <a:rPr lang="en-US" altLang="zh-CN" b="1" dirty="0" smtClean="0">
                <a:solidFill>
                  <a:srgbClr val="7030A0"/>
                </a:solidFill>
              </a:rPr>
              <a:t>2016</a:t>
            </a:r>
            <a:r>
              <a:rPr lang="zh-CN" altLang="en-US" b="1" dirty="0" smtClean="0">
                <a:solidFill>
                  <a:srgbClr val="7030A0"/>
                </a:solidFill>
              </a:rPr>
              <a:t>年广州应急处置社会化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6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深圳模式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原因一：</a:t>
            </a:r>
            <a:r>
              <a:rPr lang="zh-CN" altLang="en-US" dirty="0" smtClean="0">
                <a:solidFill>
                  <a:srgbClr val="FF0000"/>
                </a:solidFill>
              </a:rPr>
              <a:t>领导重视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建立联防联控机制（</a:t>
            </a:r>
            <a:r>
              <a:rPr lang="en-US" altLang="zh-CN" sz="2800" dirty="0" smtClean="0"/>
              <a:t>2014</a:t>
            </a:r>
            <a:r>
              <a:rPr lang="zh-CN" altLang="en-US" sz="2800" dirty="0" smtClean="0"/>
              <a:t>年发文）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市及区爱卫办领导</a:t>
            </a:r>
            <a:r>
              <a:rPr lang="zh-CN" altLang="en-US" sz="2800" dirty="0" smtClean="0">
                <a:solidFill>
                  <a:srgbClr val="FF0000"/>
                </a:solidFill>
              </a:rPr>
              <a:t>当天到</a:t>
            </a:r>
            <a:r>
              <a:rPr lang="zh-CN" altLang="en-US" sz="2800" dirty="0" smtClean="0"/>
              <a:t>现场指挥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财政支持力度</a:t>
            </a:r>
            <a:r>
              <a:rPr lang="zh-CN" altLang="en-US" sz="2800" dirty="0" smtClean="0">
                <a:solidFill>
                  <a:srgbClr val="FF0000"/>
                </a:solidFill>
              </a:rPr>
              <a:t>大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2010</a:t>
            </a:r>
            <a:r>
              <a:rPr lang="zh-CN" altLang="en-US" sz="2800" dirty="0" smtClean="0"/>
              <a:t>年梅山苑暴发）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疾控等务实，认真监测，如实报告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PCO</a:t>
            </a:r>
            <a:r>
              <a:rPr lang="zh-CN" altLang="en-US" sz="2800" dirty="0" smtClean="0"/>
              <a:t>有强社会责任感（</a:t>
            </a:r>
            <a:r>
              <a:rPr lang="zh-CN" altLang="en-US" sz="2800" dirty="0" smtClean="0">
                <a:solidFill>
                  <a:srgbClr val="FF0000"/>
                </a:solidFill>
              </a:rPr>
              <a:t>干活有钱吗？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2507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深圳模式</a:t>
            </a:r>
            <a:r>
              <a:rPr lang="en-US" altLang="zh-CN" dirty="0" smtClean="0"/>
              <a:t>—</a:t>
            </a:r>
            <a:r>
              <a:rPr lang="zh-CN" altLang="en-US" dirty="0" smtClean="0">
                <a:solidFill>
                  <a:schemeClr val="tx1"/>
                </a:solidFill>
              </a:rPr>
              <a:t>原因初探二：</a:t>
            </a:r>
            <a:r>
              <a:rPr lang="zh-CN" altLang="en-US" dirty="0" smtClean="0">
                <a:solidFill>
                  <a:srgbClr val="FF0000"/>
                </a:solidFill>
              </a:rPr>
              <a:t>社会化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96752"/>
            <a:ext cx="8250120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深圳</a:t>
            </a:r>
            <a:r>
              <a:rPr lang="zh-CN" altLang="en-US" sz="2800" b="1" dirty="0" smtClean="0"/>
              <a:t>疫点灭蚊购买</a:t>
            </a:r>
            <a:r>
              <a:rPr lang="en-US" altLang="zh-CN" sz="2800" b="1" dirty="0" smtClean="0"/>
              <a:t>PCO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优质</a:t>
            </a:r>
            <a:r>
              <a:rPr lang="zh-CN" altLang="en-US" sz="2800" b="1" dirty="0" smtClean="0"/>
              <a:t>服务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宋体"/>
                <a:ea typeface="宋体"/>
              </a:rPr>
              <a:t>①</a:t>
            </a:r>
            <a:r>
              <a:rPr lang="zh-CN" altLang="en-US" sz="2400" b="1" dirty="0" smtClean="0">
                <a:solidFill>
                  <a:srgbClr val="7030A0"/>
                </a:solidFill>
                <a:latin typeface="宋体"/>
                <a:ea typeface="宋体"/>
              </a:rPr>
              <a:t>大型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优质</a:t>
            </a:r>
            <a:r>
              <a:rPr lang="zh-CN" altLang="en-US" sz="2400" b="1" dirty="0" smtClean="0"/>
              <a:t>企业入选，技术雄厚，专业能力强；</a:t>
            </a:r>
            <a:endParaRPr lang="en-US" altLang="zh-CN" sz="24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宋体"/>
                <a:ea typeface="宋体"/>
              </a:rPr>
              <a:t>②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  <a:ea typeface="宋体"/>
              </a:rPr>
              <a:t>快</a:t>
            </a:r>
            <a:r>
              <a:rPr lang="zh-CN" altLang="en-US" sz="2400" b="1" dirty="0" smtClean="0">
                <a:latin typeface="宋体"/>
                <a:ea typeface="宋体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当天</a:t>
            </a:r>
            <a:r>
              <a:rPr lang="zh-CN" altLang="en-US" sz="2400" b="1" dirty="0" smtClean="0"/>
              <a:t>，灭蚊如救火，迟一天就扩散；</a:t>
            </a:r>
            <a:endParaRPr lang="en-US" altLang="zh-CN" sz="2400" b="1" dirty="0" smtClean="0"/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/>
                <a:ea typeface="宋体"/>
              </a:rPr>
              <a:t>外潜伏期</a:t>
            </a:r>
            <a:r>
              <a:rPr lang="en-US" altLang="zh-CN" sz="2000" b="1" dirty="0" smtClean="0">
                <a:latin typeface="宋体"/>
                <a:ea typeface="宋体"/>
              </a:rPr>
              <a:t>&lt;8</a:t>
            </a:r>
            <a:r>
              <a:rPr lang="zh-CN" altLang="en-US" sz="2000" b="1" dirty="0" smtClean="0">
                <a:latin typeface="宋体"/>
                <a:ea typeface="宋体"/>
              </a:rPr>
              <a:t>天（发病，就诊，检验，报告，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/>
                <a:ea typeface="宋体"/>
              </a:rPr>
              <a:t>灭蚊</a:t>
            </a:r>
            <a:r>
              <a:rPr lang="zh-CN" altLang="en-US" sz="2000" b="1" dirty="0" smtClean="0">
                <a:latin typeface="宋体"/>
                <a:ea typeface="宋体"/>
              </a:rPr>
              <a:t>）</a:t>
            </a:r>
            <a:r>
              <a:rPr lang="en-US" altLang="zh-CN" sz="2000" b="1" dirty="0" smtClean="0">
                <a:latin typeface="宋体"/>
                <a:ea typeface="宋体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宋体"/>
                <a:ea typeface="宋体"/>
              </a:rPr>
              <a:t>③方法科学：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  <a:ea typeface="宋体"/>
              </a:rPr>
              <a:t>灭蚊自外往里，五管齐下</a:t>
            </a:r>
            <a:r>
              <a:rPr lang="zh-CN" altLang="en-US" sz="2400" b="1" dirty="0" smtClean="0">
                <a:latin typeface="宋体"/>
                <a:ea typeface="宋体"/>
              </a:rPr>
              <a:t>；</a:t>
            </a:r>
            <a:endParaRPr lang="en-US" altLang="zh-CN" sz="2400" b="1" dirty="0" smtClean="0">
              <a:solidFill>
                <a:srgbClr val="FF0000"/>
              </a:solidFill>
              <a:latin typeface="宋体"/>
              <a:ea typeface="宋体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宋体"/>
                <a:ea typeface="宋体"/>
              </a:rPr>
              <a:t>④疾控</a:t>
            </a:r>
            <a:r>
              <a:rPr lang="zh-CN" altLang="en-US" sz="2400" b="1" dirty="0" smtClean="0"/>
              <a:t>考核（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指标</a:t>
            </a:r>
            <a:r>
              <a:rPr lang="zh-CN" altLang="en-US" sz="2400" b="1" dirty="0" smtClean="0"/>
              <a:t>），爱卫验收（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安全</a:t>
            </a:r>
            <a:r>
              <a:rPr lang="zh-CN" altLang="en-US" sz="2400" b="1" dirty="0" smtClean="0"/>
              <a:t>），</a:t>
            </a:r>
            <a:endParaRPr lang="en-US" altLang="zh-CN" sz="2400" b="1" dirty="0" smtClean="0"/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latin typeface="宋体"/>
                <a:ea typeface="宋体"/>
              </a:rPr>
              <a:t>⑤蚊媒密度和疫情</a:t>
            </a:r>
            <a:r>
              <a:rPr lang="zh-CN" altLang="en-US" sz="2400" b="1" dirty="0" smtClean="0">
                <a:solidFill>
                  <a:srgbClr val="7030A0"/>
                </a:solidFill>
                <a:latin typeface="宋体"/>
                <a:ea typeface="宋体"/>
              </a:rPr>
              <a:t>双达标</a:t>
            </a:r>
            <a:r>
              <a:rPr lang="zh-CN" altLang="en-US" sz="2400" b="1" dirty="0" smtClean="0">
                <a:latin typeface="宋体"/>
                <a:ea typeface="宋体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/>
                <a:ea typeface="宋体"/>
              </a:rPr>
              <a:t>才付款</a:t>
            </a:r>
            <a:r>
              <a:rPr lang="zh-CN" altLang="en-US" sz="2400" b="1" dirty="0" smtClean="0">
                <a:latin typeface="宋体"/>
                <a:ea typeface="宋体"/>
              </a:rPr>
              <a:t>。</a:t>
            </a:r>
            <a:endParaRPr lang="en-US" altLang="zh-CN" sz="2400" b="1" dirty="0"/>
          </a:p>
          <a:p>
            <a:pPr lvl="1">
              <a:lnSpc>
                <a:spcPct val="150000"/>
              </a:lnSpc>
            </a:pP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sp>
        <p:nvSpPr>
          <p:cNvPr id="4" name="七角星 3"/>
          <p:cNvSpPr/>
          <p:nvPr/>
        </p:nvSpPr>
        <p:spPr>
          <a:xfrm>
            <a:off x="6012160" y="5085184"/>
            <a:ext cx="2736304" cy="115212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通报批评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48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40533" y="492687"/>
            <a:ext cx="8215843" cy="671907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深圳</a:t>
            </a:r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PCO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疫点灭蚊要求：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快、准、狠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2589" y="1271907"/>
            <a:ext cx="4716016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/>
                <a:sym typeface="+mn-ea"/>
              </a:rPr>
              <a:t>快：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/>
                <a:sym typeface="+mn-ea"/>
              </a:rPr>
              <a:t>随时待命，立即出动</a:t>
            </a:r>
            <a:endParaRPr lang="en-US" altLang="zh-CN" sz="2400" b="1" dirty="0" smtClean="0">
              <a:solidFill>
                <a:prstClr val="black"/>
              </a:solidFill>
              <a:latin typeface="黑体"/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/>
                <a:sym typeface="+mn-ea"/>
              </a:rPr>
              <a:t>准：</a:t>
            </a:r>
            <a:r>
              <a:rPr lang="zh-CN" altLang="en-US" sz="2400" b="1" dirty="0" smtClean="0">
                <a:solidFill>
                  <a:srgbClr val="00B050"/>
                </a:solidFill>
                <a:latin typeface="黑体"/>
                <a:sym typeface="+mn-ea"/>
              </a:rPr>
              <a:t>先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/>
                <a:sym typeface="+mn-ea"/>
              </a:rPr>
              <a:t>地图划界，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/>
                <a:sym typeface="+mn-ea"/>
              </a:rPr>
              <a:t>后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/>
                <a:sym typeface="+mn-ea"/>
              </a:rPr>
              <a:t>现场勘验，</a:t>
            </a:r>
            <a:r>
              <a:rPr lang="zh-CN" altLang="en-US" sz="2400" b="1" dirty="0" smtClean="0">
                <a:solidFill>
                  <a:srgbClr val="7030A0"/>
                </a:solidFill>
                <a:latin typeface="黑体"/>
                <a:sym typeface="+mn-ea"/>
              </a:rPr>
              <a:t>精准定位，有的放矢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/>
                <a:sym typeface="+mn-ea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黑体"/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黑体"/>
                <a:sym typeface="+mn-ea"/>
              </a:rPr>
              <a:t>狠：</a:t>
            </a:r>
            <a:r>
              <a:rPr lang="zh-CN" altLang="en-US" sz="2400" b="1" dirty="0" smtClean="0">
                <a:solidFill>
                  <a:srgbClr val="00B050"/>
                </a:solidFill>
                <a:latin typeface="黑体"/>
                <a:sym typeface="+mn-ea"/>
              </a:rPr>
              <a:t>先</a:t>
            </a:r>
            <a:r>
              <a:rPr lang="zh-CN" altLang="en-US" sz="2400" b="1" dirty="0" smtClean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空间喷雾，</a:t>
            </a:r>
            <a:r>
              <a:rPr lang="zh-CN" altLang="en-US" sz="2400" b="1" dirty="0" smtClean="0">
                <a:solidFill>
                  <a:srgbClr val="0070C0"/>
                </a:solidFill>
                <a:latin typeface="黑体"/>
                <a:sym typeface="+mn-ea"/>
              </a:rPr>
              <a:t>后</a:t>
            </a:r>
            <a:r>
              <a:rPr lang="zh-CN" altLang="en-US" sz="2400" b="1" dirty="0" smtClean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滞留喷洒，</a:t>
            </a:r>
            <a:r>
              <a:rPr lang="zh-CN" altLang="en-US" sz="2400" b="1" dirty="0" smtClean="0">
                <a:solidFill>
                  <a:srgbClr val="7030A0"/>
                </a:solidFill>
                <a:latin typeface="黑体"/>
                <a:sym typeface="+mn-ea"/>
              </a:rPr>
              <a:t>坚壁清野，无处藏蚊</a:t>
            </a:r>
            <a:r>
              <a:rPr lang="zh-CN" altLang="en-US" sz="2400" b="1" dirty="0" smtClean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。</a:t>
            </a:r>
            <a:endParaRPr lang="en-US" altLang="zh-CN" sz="2400" b="1" dirty="0" smtClean="0">
              <a:solidFill>
                <a:prstClr val="black">
                  <a:lumMod val="50000"/>
                </a:prstClr>
              </a:solidFill>
              <a:latin typeface="黑体"/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B050"/>
                </a:solidFill>
                <a:latin typeface="黑体"/>
                <a:sym typeface="+mn-ea"/>
              </a:rPr>
              <a:t>先</a:t>
            </a:r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边界，</a:t>
            </a:r>
            <a:r>
              <a:rPr lang="zh-CN" altLang="en-US" sz="2400" b="1" dirty="0">
                <a:solidFill>
                  <a:srgbClr val="0070C0"/>
                </a:solidFill>
                <a:latin typeface="黑体"/>
                <a:sym typeface="+mn-ea"/>
              </a:rPr>
              <a:t>后</a:t>
            </a:r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核心区</a:t>
            </a:r>
            <a:r>
              <a:rPr lang="zh-CN" altLang="en-US" sz="2400" b="1" dirty="0" smtClean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，</a:t>
            </a:r>
            <a:r>
              <a:rPr lang="zh-CN" altLang="en-US" sz="2400" b="1" dirty="0" smtClean="0">
                <a:solidFill>
                  <a:srgbClr val="7030A0"/>
                </a:solidFill>
                <a:latin typeface="黑体"/>
                <a:sym typeface="+mn-ea"/>
              </a:rPr>
              <a:t>带毒蚊子走逃无路</a:t>
            </a:r>
            <a:r>
              <a:rPr lang="zh-CN" altLang="en-US" sz="2400" b="1" dirty="0" smtClean="0">
                <a:solidFill>
                  <a:prstClr val="black"/>
                </a:solidFill>
                <a:latin typeface="黑体"/>
                <a:sym typeface="+mn-ea"/>
              </a:rPr>
              <a:t>。</a:t>
            </a:r>
            <a:endParaRPr lang="en-US" altLang="zh-CN" sz="2400" b="1" dirty="0">
              <a:solidFill>
                <a:prstClr val="black"/>
              </a:solidFill>
              <a:latin typeface="黑体"/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70C0"/>
                </a:solidFill>
                <a:latin typeface="黑体"/>
                <a:sym typeface="+mn-ea"/>
              </a:rPr>
              <a:t>最后</a:t>
            </a:r>
            <a:r>
              <a:rPr lang="zh-CN" altLang="en-US" sz="2400" b="1" dirty="0" smtClean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处理孳生地，</a:t>
            </a:r>
            <a:r>
              <a:rPr lang="zh-CN" altLang="en-US" sz="2400" b="1" dirty="0" smtClean="0">
                <a:solidFill>
                  <a:srgbClr val="7030A0"/>
                </a:solidFill>
                <a:latin typeface="黑体"/>
                <a:sym typeface="+mn-ea"/>
              </a:rPr>
              <a:t>以绝后患</a:t>
            </a:r>
            <a:r>
              <a:rPr lang="zh-CN" altLang="en-US" sz="2400" b="1" dirty="0" smtClean="0">
                <a:solidFill>
                  <a:prstClr val="black">
                    <a:lumMod val="50000"/>
                  </a:prstClr>
                </a:solidFill>
                <a:latin typeface="黑体"/>
                <a:sym typeface="+mn-ea"/>
              </a:rPr>
              <a:t>。</a:t>
            </a:r>
            <a:endParaRPr lang="en-US" altLang="zh-CN" sz="2400" b="1" dirty="0" smtClean="0">
              <a:solidFill>
                <a:srgbClr val="00B050"/>
              </a:solidFill>
              <a:latin typeface="黑体"/>
              <a:sym typeface="+mn-ea"/>
            </a:endParaRPr>
          </a:p>
        </p:txBody>
      </p:sp>
      <p:pic>
        <p:nvPicPr>
          <p:cNvPr id="2" name="图片 1" descr="360截图-25125396"/>
          <p:cNvPicPr>
            <a:picLocks noChangeAspect="1"/>
          </p:cNvPicPr>
          <p:nvPr/>
        </p:nvPicPr>
        <p:blipFill>
          <a:blip r:embed="rId3"/>
          <a:srcRect l="28081" t="5689" r="16181" b="4006"/>
          <a:stretch>
            <a:fillRect/>
          </a:stretch>
        </p:blipFill>
        <p:spPr>
          <a:xfrm>
            <a:off x="4716016" y="1700808"/>
            <a:ext cx="4204811" cy="4325280"/>
          </a:xfrm>
          <a:prstGeom prst="rect">
            <a:avLst/>
          </a:prstGeom>
        </p:spPr>
      </p:pic>
      <p:sp>
        <p:nvSpPr>
          <p:cNvPr id="8" name="流程图: 显示 7"/>
          <p:cNvSpPr/>
          <p:nvPr/>
        </p:nvSpPr>
        <p:spPr>
          <a:xfrm>
            <a:off x="6798825" y="5076142"/>
            <a:ext cx="1944216" cy="1440160"/>
          </a:xfrm>
          <a:prstGeom prst="flowChartDisplay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宋体"/>
              </a:rPr>
              <a:t>疾控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宋体"/>
              </a:rPr>
              <a:t>培训</a:t>
            </a:r>
          </a:p>
        </p:txBody>
      </p:sp>
      <p:sp>
        <p:nvSpPr>
          <p:cNvPr id="9" name="矩形 8"/>
          <p:cNvSpPr/>
          <p:nvPr/>
        </p:nvSpPr>
        <p:spPr>
          <a:xfrm>
            <a:off x="755576" y="5878534"/>
            <a:ext cx="6112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为什么</a:t>
            </a:r>
            <a:r>
              <a:rPr lang="en-US" altLang="zh-CN" sz="3200" dirty="0">
                <a:solidFill>
                  <a:srgbClr val="FF0000"/>
                </a:solidFill>
              </a:rPr>
              <a:t>SZPCO</a:t>
            </a:r>
            <a:r>
              <a:rPr lang="zh-CN" altLang="en-US" sz="3200" dirty="0">
                <a:solidFill>
                  <a:srgbClr val="FF0000"/>
                </a:solidFill>
              </a:rPr>
              <a:t>能有效</a:t>
            </a:r>
            <a:r>
              <a:rPr lang="zh-CN" altLang="en-US" sz="3200" dirty="0" smtClean="0">
                <a:solidFill>
                  <a:srgbClr val="FF0000"/>
                </a:solidFill>
              </a:rPr>
              <a:t>控制蚊媒？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6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55ED-9E44-4813-A9B9-7372B0F4F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2017-3-21</a:t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2AD2-B727-42F7-B9E1-03130F6AF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40533" y="188641"/>
            <a:ext cx="8215843" cy="975954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 smtClean="0">
                <a:solidFill>
                  <a:srgbClr val="FF0000"/>
                </a:solidFill>
                <a:sym typeface="+mn-ea"/>
              </a:rPr>
              <a:t>狠</a:t>
            </a:r>
            <a:r>
              <a:rPr lang="zh-CN" altLang="en-US" sz="4400" dirty="0" smtClean="0">
                <a:solidFill>
                  <a:schemeClr val="tx1"/>
                </a:solidFill>
                <a:sym typeface="+mn-ea"/>
              </a:rPr>
              <a:t>五管齐下</a:t>
            </a:r>
            <a:r>
              <a:rPr lang="en-US" altLang="zh-CN" sz="3200" dirty="0" smtClean="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3200" dirty="0" smtClean="0">
                <a:solidFill>
                  <a:srgbClr val="FF0000"/>
                </a:solidFill>
                <a:sym typeface="+mn-ea"/>
              </a:rPr>
              <a:t>无</a:t>
            </a:r>
            <a:r>
              <a:rPr lang="zh-CN" altLang="en-US" sz="3200" dirty="0" smtClean="0">
                <a:solidFill>
                  <a:schemeClr val="tx1"/>
                </a:solidFill>
                <a:sym typeface="+mn-ea"/>
              </a:rPr>
              <a:t>处藏蚊，</a:t>
            </a:r>
            <a:r>
              <a:rPr lang="zh-CN" altLang="en-US" sz="3200" dirty="0" smtClean="0">
                <a:solidFill>
                  <a:srgbClr val="FF0000"/>
                </a:solidFill>
                <a:sym typeface="+mn-ea"/>
              </a:rPr>
              <a:t>无</a:t>
            </a:r>
            <a:r>
              <a:rPr lang="zh-CN" altLang="en-US" sz="3200" dirty="0" smtClean="0">
                <a:solidFill>
                  <a:schemeClr val="tx1"/>
                </a:solidFill>
                <a:sym typeface="+mn-ea"/>
              </a:rPr>
              <a:t>法逃逸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3138" y="1700808"/>
            <a:ext cx="8213317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①室外快速灭蚊：超低容量喷雾器</a:t>
            </a:r>
            <a:r>
              <a:rPr lang="en-US" altLang="zh-CN" sz="2800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+</a:t>
            </a:r>
            <a:r>
              <a:rPr lang="zh-CN" altLang="en-US" sz="2800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超低容量喷雾剂 </a:t>
            </a:r>
            <a:endParaRPr lang="en-US" altLang="zh-CN" sz="2800" dirty="0" smtClean="0">
              <a:solidFill>
                <a:prstClr val="black">
                  <a:lumMod val="50000"/>
                </a:prstClr>
              </a:solidFill>
              <a:latin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②室外持续灭蚊：机动常量喷雾器</a:t>
            </a:r>
            <a:r>
              <a:rPr lang="en-US" altLang="zh-CN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宝世家洁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油剂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</a:t>
            </a: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室内快速灭蚊：隆瑞</a:t>
            </a:r>
            <a:r>
              <a:rPr lang="en-US" altLang="zh-CN" sz="2800" b="1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616</a:t>
            </a: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或电动</a:t>
            </a:r>
            <a:r>
              <a:rPr lang="en-US" altLang="zh-CN" sz="2800" b="1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+</a:t>
            </a: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黑体" panose="02010609060101010101" charset="-122"/>
                <a:sym typeface="+mn-ea"/>
              </a:rPr>
              <a:t>列喜镇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sym typeface="+mn-ea"/>
              </a:rPr>
              <a:t>水乳剂</a:t>
            </a:r>
            <a:endParaRPr lang="en-US" altLang="zh-CN" sz="2800" b="1" dirty="0">
              <a:solidFill>
                <a:srgbClr val="FF0000"/>
              </a:solidFill>
              <a:latin typeface="黑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④室内持续灭蚊：充电常量喷雾器</a:t>
            </a:r>
            <a:r>
              <a:rPr lang="en-US" altLang="zh-CN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都灭或除敌</a:t>
            </a:r>
            <a:endParaRPr lang="en-US" altLang="zh-CN" sz="2800" b="1" dirty="0" smtClean="0">
              <a:solidFill>
                <a:prstClr val="black">
                  <a:lumMod val="50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⑤处理孳生地：翻盆倒罐</a:t>
            </a:r>
            <a:r>
              <a:rPr lang="en-US" altLang="zh-CN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+</a:t>
            </a:r>
            <a:r>
              <a:rPr lang="zh-CN" altLang="en-US" sz="2800" b="1" dirty="0" smtClean="0">
                <a:solidFill>
                  <a:prstClr val="black">
                    <a:lumMod val="50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苏云金杆菌或安备</a:t>
            </a:r>
            <a:endParaRPr lang="zh-CN" altLang="en-US" sz="2400" b="1" dirty="0" smtClean="0">
              <a:solidFill>
                <a:prstClr val="black">
                  <a:lumMod val="50000"/>
                </a:prstClr>
              </a:solidFill>
              <a:latin typeface="黑体" panose="02010609060101010101" charset="-122"/>
              <a:sym typeface="+mn-ea"/>
            </a:endParaRPr>
          </a:p>
        </p:txBody>
      </p:sp>
      <p:sp>
        <p:nvSpPr>
          <p:cNvPr id="6" name="流程图: 显示 5"/>
          <p:cNvSpPr/>
          <p:nvPr/>
        </p:nvSpPr>
        <p:spPr>
          <a:xfrm>
            <a:off x="6876256" y="5008151"/>
            <a:ext cx="1944216" cy="1440160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疾控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培训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0772" y="1245597"/>
            <a:ext cx="6112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为什么</a:t>
            </a:r>
            <a:r>
              <a:rPr lang="en-US" altLang="zh-CN" sz="3200" dirty="0">
                <a:solidFill>
                  <a:srgbClr val="FF0000"/>
                </a:solidFill>
              </a:rPr>
              <a:t>SZPCO</a:t>
            </a:r>
            <a:r>
              <a:rPr lang="zh-CN" altLang="en-US" sz="3200" dirty="0">
                <a:solidFill>
                  <a:srgbClr val="FF0000"/>
                </a:solidFill>
              </a:rPr>
              <a:t>能有效</a:t>
            </a:r>
            <a:r>
              <a:rPr lang="zh-CN" altLang="en-US" sz="3200" dirty="0" smtClean="0">
                <a:solidFill>
                  <a:srgbClr val="FF0000"/>
                </a:solidFill>
              </a:rPr>
              <a:t>控制蚊媒？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121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深圳模式</a:t>
            </a:r>
            <a:r>
              <a:rPr lang="en-US" altLang="zh-CN" dirty="0" smtClean="0"/>
              <a:t>——</a:t>
            </a:r>
            <a:r>
              <a:rPr lang="zh-CN" altLang="en-US" dirty="0" smtClean="0">
                <a:solidFill>
                  <a:srgbClr val="FF0000"/>
                </a:solidFill>
              </a:rPr>
              <a:t>原因</a:t>
            </a:r>
            <a:r>
              <a:rPr lang="zh-CN" altLang="en-US" dirty="0">
                <a:solidFill>
                  <a:srgbClr val="FF0000"/>
                </a:solidFill>
              </a:rPr>
              <a:t>初探</a:t>
            </a:r>
            <a:r>
              <a:rPr lang="zh-CN" altLang="en-US" dirty="0" smtClean="0">
                <a:solidFill>
                  <a:schemeClr val="tx1"/>
                </a:solidFill>
              </a:rPr>
              <a:t>三：房屋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383456"/>
              </p:ext>
            </p:extLst>
          </p:nvPr>
        </p:nvGraphicFramePr>
        <p:xfrm>
          <a:off x="539552" y="1447800"/>
          <a:ext cx="820891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467"/>
                <a:gridCol w="903733"/>
                <a:gridCol w="3639072"/>
                <a:gridCol w="185864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房屋类型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人口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小区及房屋特点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风险评估</a:t>
                      </a:r>
                      <a:endParaRPr lang="zh-CN" altLang="en-US" sz="2800" dirty="0"/>
                    </a:p>
                  </a:txBody>
                  <a:tcPr/>
                </a:tc>
              </a:tr>
              <a:tr h="674256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A</a:t>
                      </a:r>
                      <a:r>
                        <a:rPr lang="zh-CN" altLang="en-US" sz="2800" dirty="0" smtClean="0"/>
                        <a:t>、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城中村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55%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室外污水横流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室内狭窄无小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/>
                        <a:t>低</a:t>
                      </a:r>
                      <a:r>
                        <a:rPr lang="zh-CN" altLang="en-US" sz="2800" dirty="0" smtClean="0"/>
                        <a:t>风险</a:t>
                      </a:r>
                      <a:endParaRPr lang="en-US" altLang="zh-CN" sz="2800" dirty="0" smtClean="0"/>
                    </a:p>
                    <a:p>
                      <a:r>
                        <a:rPr lang="zh-CN" altLang="en-US" sz="2800" dirty="0" smtClean="0"/>
                        <a:t>病例</a:t>
                      </a:r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多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zh-CN" altLang="en-US" sz="2800" dirty="0" smtClean="0">
                          <a:solidFill>
                            <a:srgbClr val="7030A0"/>
                          </a:solidFill>
                        </a:rPr>
                        <a:t>、</a:t>
                      </a:r>
                      <a:endParaRPr lang="en-US" altLang="zh-CN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zh-CN" altLang="en-US" sz="2800" dirty="0" smtClean="0">
                          <a:solidFill>
                            <a:srgbClr val="7030A0"/>
                          </a:solidFill>
                        </a:rPr>
                        <a:t>高层楼</a:t>
                      </a:r>
                      <a:endParaRPr lang="zh-CN" alt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7030A0"/>
                          </a:solidFill>
                        </a:rPr>
                        <a:t>30%</a:t>
                      </a:r>
                      <a:endParaRPr lang="zh-CN" alt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7030A0"/>
                          </a:solidFill>
                        </a:rPr>
                        <a:t>小区绿化好，积水多</a:t>
                      </a:r>
                      <a:endParaRPr lang="en-US" altLang="zh-CN" sz="28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zh-CN" altLang="en-US" sz="2800" dirty="0" smtClean="0">
                          <a:solidFill>
                            <a:srgbClr val="7030A0"/>
                          </a:solidFill>
                        </a:rPr>
                        <a:t>防蚊设施好，灭蚊勤</a:t>
                      </a:r>
                      <a:endParaRPr lang="zh-CN" alt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7030A0"/>
                          </a:solidFill>
                        </a:rPr>
                        <a:t>中风险</a:t>
                      </a:r>
                      <a:endParaRPr lang="zh-CN" alt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、</a:t>
                      </a:r>
                      <a:endParaRPr lang="en-US" altLang="zh-CN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小高层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树高草茂，好藏蚊</a:t>
                      </a:r>
                      <a:endParaRPr lang="en-US" altLang="zh-CN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养花种草，积水多</a:t>
                      </a:r>
                      <a:endParaRPr lang="en-US" altLang="zh-CN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天台农业，欣欣向荣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</a:rPr>
                        <a:t>高风险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剪去单角的矩形 5"/>
          <p:cNvSpPr/>
          <p:nvPr/>
        </p:nvSpPr>
        <p:spPr>
          <a:xfrm>
            <a:off x="755576" y="5373216"/>
            <a:ext cx="7056784" cy="100811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白</a:t>
            </a:r>
            <a:r>
              <a:rPr lang="zh-CN" altLang="en-US" sz="3200" b="1" dirty="0" smtClean="0"/>
              <a:t>纹</a:t>
            </a:r>
            <a:r>
              <a:rPr lang="zh-CN" altLang="en-US" sz="3200" b="1" dirty="0" smtClean="0"/>
              <a:t>伊蚊呈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局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灶性</a:t>
            </a:r>
            <a:r>
              <a:rPr lang="zh-CN" altLang="en-US" sz="3200" b="1" dirty="0" smtClean="0"/>
              <a:t>分布，有地高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0074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深圳模式</a:t>
            </a:r>
            <a:r>
              <a:rPr lang="en-US" altLang="zh-CN" dirty="0" smtClean="0"/>
              <a:t>—</a:t>
            </a:r>
            <a:r>
              <a:rPr lang="zh-CN" altLang="en-US" dirty="0" smtClean="0">
                <a:solidFill>
                  <a:srgbClr val="FF0000"/>
                </a:solidFill>
              </a:rPr>
              <a:t>原因</a:t>
            </a:r>
            <a:r>
              <a:rPr lang="zh-CN" altLang="en-US" dirty="0" smtClean="0">
                <a:solidFill>
                  <a:schemeClr val="tx1"/>
                </a:solidFill>
              </a:rPr>
              <a:t>四：</a:t>
            </a:r>
            <a:r>
              <a:rPr lang="zh-CN" altLang="en-US" sz="4400" b="1" dirty="0">
                <a:solidFill>
                  <a:srgbClr val="FF0000"/>
                </a:solidFill>
              </a:rPr>
              <a:t>人口社会学</a:t>
            </a:r>
            <a:r>
              <a:rPr lang="zh-CN" altLang="en-US" sz="4400" b="1" dirty="0"/>
              <a:t>结构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96752"/>
            <a:ext cx="8250120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/>
              <a:t>常住人口</a:t>
            </a:r>
            <a:r>
              <a:rPr lang="en-US" altLang="zh-CN" sz="2800" b="1" dirty="0" smtClean="0"/>
              <a:t>1200</a:t>
            </a:r>
            <a:r>
              <a:rPr lang="zh-CN" altLang="en-US" sz="2800" b="1" dirty="0" smtClean="0"/>
              <a:t>万：户籍</a:t>
            </a:r>
            <a:r>
              <a:rPr lang="en-US" altLang="zh-CN" sz="2800" b="1" dirty="0" smtClean="0"/>
              <a:t>400</a:t>
            </a:r>
            <a:r>
              <a:rPr lang="zh-CN" altLang="en-US" sz="2800" b="1" dirty="0" smtClean="0"/>
              <a:t>万</a:t>
            </a:r>
            <a:r>
              <a:rPr lang="en-US" altLang="zh-CN" sz="2800" b="1" dirty="0" smtClean="0"/>
              <a:t>+</a:t>
            </a:r>
            <a:r>
              <a:rPr lang="zh-CN" altLang="en-US" sz="2800" b="1" dirty="0" smtClean="0"/>
              <a:t>暂住</a:t>
            </a:r>
            <a:r>
              <a:rPr lang="en-US" altLang="zh-CN" sz="2800" b="1" dirty="0" smtClean="0"/>
              <a:t>800</a:t>
            </a:r>
            <a:r>
              <a:rPr lang="zh-CN" altLang="en-US" sz="2800" b="1" dirty="0" smtClean="0"/>
              <a:t>万</a:t>
            </a:r>
            <a:endParaRPr lang="en-US" altLang="zh-CN" sz="2800" b="1" dirty="0" smtClean="0"/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/>
              <a:t>工厂的工人流动性较低</a:t>
            </a:r>
            <a:endParaRPr lang="en-US" altLang="zh-CN" sz="2000" b="1" dirty="0"/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过境旅客</a:t>
            </a:r>
            <a:r>
              <a:rPr lang="zh-CN" altLang="en-US" sz="2400" b="1" dirty="0" smtClean="0"/>
              <a:t>病例比例较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多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2015</a:t>
            </a:r>
            <a:r>
              <a:rPr lang="zh-CN" altLang="en-US" sz="2400" b="1" dirty="0" smtClean="0"/>
              <a:t>年达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2.3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亿</a:t>
            </a:r>
            <a:r>
              <a:rPr lang="zh-CN" altLang="en-US" sz="2400" b="1" dirty="0" smtClean="0"/>
              <a:t>人次</a:t>
            </a:r>
            <a:endParaRPr lang="zh-CN" altLang="en-US" dirty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本地居民出国及访港，香港居民探亲旅游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内地居民</a:t>
            </a:r>
            <a:r>
              <a:rPr lang="zh-CN" altLang="en-US" sz="2400" dirty="0" smtClean="0"/>
              <a:t>过境到香港机场往返外国</a:t>
            </a:r>
            <a:endParaRPr lang="zh-CN" altLang="en-US" sz="2400" dirty="0"/>
          </a:p>
          <a:p>
            <a:pPr lvl="2">
              <a:lnSpc>
                <a:spcPct val="150000"/>
              </a:lnSpc>
            </a:pPr>
            <a:r>
              <a:rPr lang="zh-CN" altLang="en-US" sz="2000" b="1" dirty="0" smtClean="0"/>
              <a:t>在暂住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宾馆旅馆</a:t>
            </a:r>
            <a:r>
              <a:rPr lang="zh-CN" altLang="en-US" sz="2000" b="1" dirty="0" smtClean="0"/>
              <a:t>，城中村（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白纹伊密度低</a:t>
            </a:r>
            <a:r>
              <a:rPr lang="zh-CN" altLang="en-US" sz="2000" b="1" dirty="0" smtClean="0"/>
              <a:t>）</a:t>
            </a:r>
            <a:endParaRPr lang="en-US" altLang="zh-CN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9" y="5013176"/>
            <a:ext cx="8394136" cy="120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739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r>
              <a:rPr lang="zh-CN" altLang="en-US" dirty="0" smtClean="0"/>
              <a:t>深圳市其它</a:t>
            </a:r>
            <a:r>
              <a:rPr lang="zh-CN" altLang="en-US" dirty="0" smtClean="0">
                <a:solidFill>
                  <a:srgbClr val="FF0000"/>
                </a:solidFill>
              </a:rPr>
              <a:t>虫媒</a:t>
            </a:r>
            <a:r>
              <a:rPr lang="zh-CN" altLang="en-US" dirty="0" smtClean="0"/>
              <a:t>传染病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497964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出血热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</a:rPr>
              <a:t>38</a:t>
            </a:r>
            <a:r>
              <a:rPr lang="zh-CN" altLang="en-US" sz="2800" dirty="0" smtClean="0"/>
              <a:t>例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年</a:t>
            </a:r>
            <a:endParaRPr lang="en-US" altLang="zh-CN" sz="2800" dirty="0" smtClean="0"/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400" dirty="0" smtClean="0">
                <a:solidFill>
                  <a:prstClr val="black"/>
                </a:solidFill>
              </a:rPr>
              <a:t>以</a:t>
            </a:r>
            <a:r>
              <a:rPr lang="zh-CN" altLang="en-US" sz="2400" dirty="0" smtClean="0">
                <a:solidFill>
                  <a:srgbClr val="FF0000"/>
                </a:solidFill>
              </a:rPr>
              <a:t>本地</a:t>
            </a:r>
            <a:r>
              <a:rPr lang="zh-CN" altLang="en-US" sz="2400" dirty="0">
                <a:solidFill>
                  <a:prstClr val="black"/>
                </a:solidFill>
              </a:rPr>
              <a:t>为主</a:t>
            </a:r>
            <a:r>
              <a:rPr lang="zh-CN" altLang="en-US" sz="2400" dirty="0" smtClean="0">
                <a:solidFill>
                  <a:prstClr val="black"/>
                </a:solidFill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褐家鼠</a:t>
            </a:r>
            <a:r>
              <a:rPr lang="zh-CN" altLang="en-US" sz="2400" dirty="0" smtClean="0">
                <a:solidFill>
                  <a:prstClr val="black"/>
                </a:solidFill>
              </a:rPr>
              <a:t>是传染源和储存宿主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400" dirty="0" smtClean="0">
                <a:solidFill>
                  <a:prstClr val="black"/>
                </a:solidFill>
              </a:rPr>
              <a:t>感染地主要在鼠密度较高的</a:t>
            </a:r>
            <a:r>
              <a:rPr lang="zh-CN" altLang="en-US" sz="2400" dirty="0" smtClean="0">
                <a:solidFill>
                  <a:srgbClr val="FF0000"/>
                </a:solidFill>
              </a:rPr>
              <a:t>城中村</a:t>
            </a:r>
            <a:r>
              <a:rPr lang="zh-CN" altLang="en-US" sz="2400" dirty="0" smtClean="0">
                <a:solidFill>
                  <a:prstClr val="black"/>
                </a:solidFill>
              </a:rPr>
              <a:t>。批发市场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400" dirty="0" smtClean="0">
                <a:solidFill>
                  <a:prstClr val="black"/>
                </a:solidFill>
              </a:rPr>
              <a:t>偶有输入，来自附近省市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疟疾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31</a:t>
            </a:r>
            <a:r>
              <a:rPr lang="zh-CN" altLang="en-US" sz="2800" dirty="0" smtClean="0"/>
              <a:t>例</a:t>
            </a:r>
            <a:r>
              <a:rPr lang="en-US" altLang="zh-CN" sz="2800" dirty="0"/>
              <a:t>/</a:t>
            </a:r>
            <a:r>
              <a:rPr lang="zh-CN" altLang="en-US" sz="2800" dirty="0"/>
              <a:t>年</a:t>
            </a:r>
            <a:r>
              <a:rPr lang="zh-CN" altLang="en-US" sz="2800" dirty="0" smtClean="0">
                <a:solidFill>
                  <a:srgbClr val="FF0000"/>
                </a:solidFill>
              </a:rPr>
              <a:t>恶性疟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400" dirty="0" smtClean="0">
                <a:solidFill>
                  <a:srgbClr val="0070C0"/>
                </a:solidFill>
              </a:rPr>
              <a:t>全部输入性：</a:t>
            </a:r>
            <a:r>
              <a:rPr lang="zh-CN" altLang="en-US" sz="2400" dirty="0" smtClean="0">
                <a:solidFill>
                  <a:srgbClr val="0070C0"/>
                </a:solidFill>
              </a:rPr>
              <a:t>非洲</a:t>
            </a:r>
            <a:r>
              <a:rPr lang="zh-CN" altLang="en-US" sz="2400" dirty="0" smtClean="0">
                <a:solidFill>
                  <a:srgbClr val="FF0000"/>
                </a:solidFill>
              </a:rPr>
              <a:t>，东南亚国家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27432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2400" dirty="0" smtClean="0">
                <a:solidFill>
                  <a:srgbClr val="0070C0"/>
                </a:solidFill>
              </a:rPr>
              <a:t>华</a:t>
            </a:r>
            <a:r>
              <a:rPr lang="zh-CN" altLang="en-US" sz="2400" dirty="0">
                <a:solidFill>
                  <a:srgbClr val="0070C0"/>
                </a:solidFill>
              </a:rPr>
              <a:t>为</a:t>
            </a:r>
            <a:r>
              <a:rPr lang="zh-CN" altLang="en-US" sz="2400" dirty="0">
                <a:solidFill>
                  <a:srgbClr val="FF0000"/>
                </a:solidFill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其它跨国公司</a:t>
            </a:r>
            <a:r>
              <a:rPr lang="zh-CN" altLang="en-US" sz="2400" dirty="0" smtClean="0">
                <a:solidFill>
                  <a:srgbClr val="FF0000"/>
                </a:solidFill>
              </a:rPr>
              <a:t>；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基孔肯雅热：</a:t>
            </a:r>
            <a:r>
              <a:rPr lang="en-US" altLang="zh-CN" dirty="0" smtClean="0">
                <a:solidFill>
                  <a:srgbClr val="FF0000"/>
                </a:solidFill>
              </a:rPr>
              <a:t>7</a:t>
            </a:r>
            <a:r>
              <a:rPr lang="zh-CN" altLang="en-US" dirty="0" smtClean="0">
                <a:solidFill>
                  <a:srgbClr val="FF0000"/>
                </a:solidFill>
              </a:rPr>
              <a:t>例</a:t>
            </a:r>
            <a:r>
              <a:rPr lang="zh-CN" altLang="en-US" dirty="0" smtClean="0">
                <a:solidFill>
                  <a:srgbClr val="7030A0"/>
                </a:solidFill>
              </a:rPr>
              <a:t>（</a:t>
            </a:r>
            <a:r>
              <a:rPr lang="en-US" altLang="zh-CN" dirty="0" smtClean="0">
                <a:solidFill>
                  <a:srgbClr val="7030A0"/>
                </a:solidFill>
              </a:rPr>
              <a:t>2010</a:t>
            </a:r>
            <a:r>
              <a:rPr lang="zh-CN" altLang="en-US" dirty="0" smtClean="0">
                <a:solidFill>
                  <a:srgbClr val="7030A0"/>
                </a:solidFill>
              </a:rPr>
              <a:t>年起）</a:t>
            </a:r>
            <a:endParaRPr lang="en-US" altLang="zh-CN" dirty="0" smtClean="0">
              <a:solidFill>
                <a:srgbClr val="7030A0"/>
              </a:solidFill>
            </a:endParaRPr>
          </a:p>
          <a:p>
            <a:endParaRPr lang="zh-CN" altLang="en-US" dirty="0"/>
          </a:p>
        </p:txBody>
      </p:sp>
      <p:sp>
        <p:nvSpPr>
          <p:cNvPr id="4" name="流程图: 显示 3"/>
          <p:cNvSpPr/>
          <p:nvPr/>
        </p:nvSpPr>
        <p:spPr>
          <a:xfrm>
            <a:off x="6876256" y="4509120"/>
            <a:ext cx="1872208" cy="1219111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灭蚊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 smtClean="0">
                <a:solidFill>
                  <a:srgbClr val="00B050"/>
                </a:solidFill>
              </a:rPr>
              <a:t>模式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流程图: 显示 4"/>
          <p:cNvSpPr/>
          <p:nvPr/>
        </p:nvSpPr>
        <p:spPr>
          <a:xfrm>
            <a:off x="6876256" y="980728"/>
            <a:ext cx="1951940" cy="1156990"/>
          </a:xfrm>
          <a:prstGeom prst="flowChartDisplay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灭鼠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00B050"/>
                </a:solidFill>
              </a:rPr>
              <a:t>模式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7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252796"/>
              </p:ext>
            </p:extLst>
          </p:nvPr>
        </p:nvGraphicFramePr>
        <p:xfrm>
          <a:off x="683568" y="548680"/>
          <a:ext cx="825088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441"/>
                <a:gridCol w="4125441"/>
              </a:tblGrid>
              <a:tr h="298833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>
                          <a:solidFill>
                            <a:srgbClr val="FF0000"/>
                          </a:solidFill>
                        </a:rPr>
                        <a:t>出血热</a:t>
                      </a:r>
                      <a:endParaRPr lang="zh-CN" alt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988332">
                <a:tc>
                  <a:txBody>
                    <a:bodyPr/>
                    <a:lstStyle/>
                    <a:p>
                      <a:r>
                        <a:rPr lang="en-US" altLang="zh-CN" sz="5400" dirty="0" smtClean="0">
                          <a:solidFill>
                            <a:srgbClr val="FF0000"/>
                          </a:solidFill>
                        </a:rPr>
                        <a:t>PCO</a:t>
                      </a:r>
                      <a:r>
                        <a:rPr lang="zh-CN" altLang="en-US" sz="5400" dirty="0" smtClean="0">
                          <a:solidFill>
                            <a:srgbClr val="FF0000"/>
                          </a:solidFill>
                        </a:rPr>
                        <a:t>填写</a:t>
                      </a:r>
                      <a:endParaRPr lang="zh-CN" altLang="en-US" sz="5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6000" dirty="0" smtClean="0">
                          <a:solidFill>
                            <a:srgbClr val="FF0000"/>
                          </a:solidFill>
                        </a:rPr>
                        <a:t>三部门验收</a:t>
                      </a:r>
                      <a:endParaRPr lang="zh-CN" alt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78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不足之处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以</a:t>
            </a:r>
            <a:r>
              <a:rPr lang="zh-CN" altLang="en-US" dirty="0" smtClean="0">
                <a:solidFill>
                  <a:srgbClr val="FF0000"/>
                </a:solidFill>
              </a:rPr>
              <a:t>罗湖区</a:t>
            </a:r>
            <a:r>
              <a:rPr lang="zh-CN" altLang="en-US" dirty="0" smtClean="0"/>
              <a:t>虫媒传染病控制措施为基础。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深圳市</a:t>
            </a:r>
            <a:r>
              <a:rPr lang="zh-CN" altLang="en-US" dirty="0" smtClean="0">
                <a:solidFill>
                  <a:srgbClr val="FF0000"/>
                </a:solidFill>
              </a:rPr>
              <a:t>其它区</a:t>
            </a:r>
            <a:r>
              <a:rPr lang="zh-CN" altLang="en-US" dirty="0" smtClean="0"/>
              <a:t>控制登革热的具体措施缺乏亲身体会，主要来自资料及交流介绍。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在虫媒传染病控制方面罗湖区</a:t>
            </a:r>
            <a:r>
              <a:rPr lang="zh-CN" altLang="en-US" dirty="0" smtClean="0">
                <a:solidFill>
                  <a:srgbClr val="FF0000"/>
                </a:solidFill>
              </a:rPr>
              <a:t>先行先试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罗湖区为</a:t>
            </a:r>
            <a:r>
              <a:rPr lang="zh-CN" altLang="en-US" dirty="0" smtClean="0"/>
              <a:t>深圳市提供经验和教训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824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en-US" altLang="zh-CN" sz="3200" b="1" dirty="0">
                <a:solidFill>
                  <a:prstClr val="black"/>
                </a:solidFill>
                <a:effectLst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effectLst/>
              </a:rPr>
              <a:t>深圳市爱卫部门与有害生物防治协会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3891A7"/>
              </a:buClr>
            </a:pPr>
            <a:r>
              <a:rPr lang="en-US" altLang="zh-CN" b="1" dirty="0" smtClean="0">
                <a:solidFill>
                  <a:prstClr val="black"/>
                </a:solidFill>
              </a:rPr>
              <a:t>1.1</a:t>
            </a:r>
            <a:r>
              <a:rPr lang="zh-CN" altLang="en-US" b="1" dirty="0" smtClean="0">
                <a:solidFill>
                  <a:prstClr val="black"/>
                </a:solidFill>
              </a:rPr>
              <a:t>各级爱卫部门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Clr>
                <a:srgbClr val="3891A7"/>
              </a:buClr>
            </a:pPr>
            <a:r>
              <a:rPr lang="en-US" altLang="zh-CN" b="1" dirty="0" smtClean="0">
                <a:solidFill>
                  <a:prstClr val="black"/>
                </a:solidFill>
              </a:rPr>
              <a:t>1.2</a:t>
            </a:r>
            <a:r>
              <a:rPr lang="zh-CN" altLang="en-US" b="1" dirty="0" smtClean="0">
                <a:solidFill>
                  <a:prstClr val="black"/>
                </a:solidFill>
              </a:rPr>
              <a:t>有害生物防治</a:t>
            </a:r>
            <a:r>
              <a:rPr lang="zh-CN" altLang="en-US" b="1" dirty="0" smtClean="0">
                <a:solidFill>
                  <a:srgbClr val="FF0000"/>
                </a:solidFill>
              </a:rPr>
              <a:t>一业多会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3891A7"/>
              </a:buClr>
            </a:pPr>
            <a:r>
              <a:rPr lang="en-US" altLang="zh-CN" b="1" dirty="0" smtClean="0">
                <a:solidFill>
                  <a:prstClr val="black"/>
                </a:solidFill>
              </a:rPr>
              <a:t>1.3</a:t>
            </a:r>
            <a:r>
              <a:rPr lang="zh-CN" altLang="en-US" b="1" dirty="0" smtClean="0">
                <a:solidFill>
                  <a:prstClr val="black"/>
                </a:solidFill>
              </a:rPr>
              <a:t>有害生物</a:t>
            </a:r>
            <a:r>
              <a:rPr lang="zh-CN" altLang="en-US" b="1" dirty="0">
                <a:solidFill>
                  <a:prstClr val="black"/>
                </a:solidFill>
              </a:rPr>
              <a:t>防治业的现况</a:t>
            </a:r>
            <a:endParaRPr lang="en-US" altLang="zh-CN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Clr>
                <a:srgbClr val="3891A7"/>
              </a:buClr>
            </a:pPr>
            <a:r>
              <a:rPr lang="en-US" altLang="zh-CN" b="1" dirty="0" smtClean="0">
                <a:solidFill>
                  <a:prstClr val="black"/>
                </a:solidFill>
              </a:rPr>
              <a:t>1.4</a:t>
            </a:r>
            <a:r>
              <a:rPr lang="zh-CN" altLang="en-US" b="1" dirty="0" smtClean="0">
                <a:solidFill>
                  <a:prstClr val="black"/>
                </a:solidFill>
              </a:rPr>
              <a:t>深圳</a:t>
            </a:r>
            <a:r>
              <a:rPr lang="zh-CN" altLang="en-US" b="1" dirty="0">
                <a:solidFill>
                  <a:prstClr val="black"/>
                </a:solidFill>
              </a:rPr>
              <a:t>公共场所除虫灭鼠工作模式</a:t>
            </a:r>
            <a:r>
              <a:rPr lang="zh-CN" altLang="en-US" b="1" dirty="0" smtClean="0">
                <a:solidFill>
                  <a:prstClr val="black"/>
                </a:solidFill>
              </a:rPr>
              <a:t>；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buClr>
                <a:srgbClr val="3891A7"/>
              </a:buClr>
            </a:pPr>
            <a:r>
              <a:rPr lang="zh-CN" altLang="en-US" b="1" dirty="0" smtClean="0">
                <a:solidFill>
                  <a:prstClr val="black"/>
                </a:solidFill>
              </a:rPr>
              <a:t>市、区、街道爱卫部门</a:t>
            </a:r>
            <a:endParaRPr lang="en-US" altLang="zh-CN" b="1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3886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致谢！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广州市</a:t>
            </a:r>
            <a:r>
              <a:rPr lang="zh-CN" altLang="en-US" dirty="0" smtClean="0"/>
              <a:t>疾病预防控制中心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消毒与病媒控制科  </a:t>
            </a:r>
            <a:r>
              <a:rPr lang="zh-CN" altLang="en-US" dirty="0" smtClean="0">
                <a:solidFill>
                  <a:srgbClr val="0070C0"/>
                </a:solidFill>
              </a:rPr>
              <a:t>罗雷</a:t>
            </a:r>
            <a:r>
              <a:rPr lang="zh-CN" altLang="en-US" dirty="0" smtClean="0"/>
              <a:t>科长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深圳市</a:t>
            </a:r>
            <a:r>
              <a:rPr lang="zh-CN" altLang="en-US" dirty="0"/>
              <a:t>疾病预防</a:t>
            </a:r>
            <a:r>
              <a:rPr lang="zh-CN" altLang="en-US" dirty="0" smtClean="0"/>
              <a:t>控制中心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消毒与病媒控制科  </a:t>
            </a:r>
            <a:r>
              <a:rPr lang="zh-CN" altLang="en-US" dirty="0" smtClean="0">
                <a:solidFill>
                  <a:srgbClr val="0070C0"/>
                </a:solidFill>
              </a:rPr>
              <a:t>张韶华</a:t>
            </a:r>
            <a:r>
              <a:rPr lang="zh-CN" altLang="en-US" dirty="0" smtClean="0"/>
              <a:t>科长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深圳市</a:t>
            </a:r>
            <a:r>
              <a:rPr lang="zh-CN" altLang="en-US" dirty="0" smtClean="0"/>
              <a:t>有害生物防治协会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</a:rPr>
              <a:t>余水宾</a:t>
            </a:r>
            <a:r>
              <a:rPr lang="zh-CN" altLang="en-US" dirty="0" smtClean="0"/>
              <a:t>会长和</a:t>
            </a:r>
            <a:r>
              <a:rPr lang="zh-CN" altLang="en-US" dirty="0" smtClean="0">
                <a:solidFill>
                  <a:srgbClr val="0070C0"/>
                </a:solidFill>
              </a:rPr>
              <a:t>杨炳长</a:t>
            </a:r>
            <a:r>
              <a:rPr lang="zh-CN" altLang="en-US" dirty="0" smtClean="0"/>
              <a:t>副会长兼秘书长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935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196752"/>
            <a:ext cx="7536584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ea"/>
              </a:rPr>
              <a:t>感谢聆听！</a:t>
            </a:r>
            <a:endParaRPr lang="en-US" altLang="zh-CN" sz="6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ea"/>
              </a:rPr>
              <a:t>请各位到深圳指导</a:t>
            </a:r>
            <a:endParaRPr lang="en-US" altLang="zh-CN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ea"/>
              </a:rPr>
              <a:t>陈</a:t>
            </a:r>
            <a:r>
              <a:rPr lang="zh-CN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ea"/>
              </a:rPr>
              <a:t>戊申</a:t>
            </a:r>
            <a:endParaRPr lang="en-US" altLang="zh-CN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ea"/>
              </a:rPr>
              <a:t>13823377487</a:t>
            </a:r>
            <a:endParaRPr lang="zh-CN" alt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ea"/>
              </a:rPr>
              <a:t>罗湖区疾病预防控制中心</a:t>
            </a:r>
            <a:endParaRPr lang="en-US" altLang="zh-CN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ea"/>
              </a:rPr>
              <a:t>深圳市有害生物防治协会</a:t>
            </a:r>
            <a:endParaRPr lang="en-US" altLang="zh-CN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888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1.1</a:t>
            </a:r>
            <a:r>
              <a:rPr lang="zh-CN" altLang="en-US" b="1" dirty="0" smtClean="0"/>
              <a:t>深圳市、区爱卫</a:t>
            </a:r>
            <a:r>
              <a:rPr lang="zh-CN" altLang="en-US" b="1" dirty="0"/>
              <a:t>办</a:t>
            </a:r>
            <a:r>
              <a:rPr lang="zh-CN" altLang="en-US" b="1" dirty="0" smtClean="0"/>
              <a:t>架构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412776"/>
            <a:ext cx="7962088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深圳市</a:t>
            </a:r>
            <a:r>
              <a:rPr lang="zh-CN" altLang="en-US" b="1" dirty="0" smtClean="0">
                <a:solidFill>
                  <a:srgbClr val="FF0000"/>
                </a:solidFill>
              </a:rPr>
              <a:t>城管局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爱卫处（市爱卫办）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某某区</a:t>
            </a:r>
            <a:r>
              <a:rPr lang="zh-CN" altLang="en-US" b="1" dirty="0" smtClean="0">
                <a:solidFill>
                  <a:srgbClr val="FF0000"/>
                </a:solidFill>
              </a:rPr>
              <a:t>城管局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zh-CN" altLang="en-US" b="1" dirty="0" smtClean="0"/>
              <a:t>爱卫科（区爱卫办）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某某街道办</a:t>
            </a:r>
            <a:endParaRPr lang="en-US" altLang="zh-CN" b="1" dirty="0" smtClean="0"/>
          </a:p>
          <a:p>
            <a:pPr lvl="3">
              <a:lnSpc>
                <a:spcPct val="150000"/>
              </a:lnSpc>
            </a:pPr>
            <a:r>
              <a:rPr lang="zh-CN" altLang="en-US" b="1" dirty="0" smtClean="0"/>
              <a:t>街道城管科－爱卫专干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爱卫办不在卫生部门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292080" y="1484784"/>
            <a:ext cx="3096344" cy="2304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7030A0"/>
                </a:solidFill>
              </a:rPr>
              <a:t>优点：</a:t>
            </a:r>
            <a:endParaRPr lang="en-US" altLang="zh-CN" sz="3600" dirty="0" smtClean="0">
              <a:solidFill>
                <a:srgbClr val="7030A0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1.</a:t>
            </a:r>
            <a:r>
              <a:rPr lang="zh-CN" altLang="en-US" sz="3600" dirty="0" smtClean="0">
                <a:solidFill>
                  <a:srgbClr val="0070C0"/>
                </a:solidFill>
              </a:rPr>
              <a:t>执行</a:t>
            </a:r>
            <a:r>
              <a:rPr lang="zh-CN" altLang="en-US" sz="3600" dirty="0" smtClean="0">
                <a:solidFill>
                  <a:srgbClr val="FF0000"/>
                </a:solidFill>
              </a:rPr>
              <a:t>力强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2.</a:t>
            </a:r>
            <a:r>
              <a:rPr lang="zh-CN" altLang="en-US" sz="3600" dirty="0" smtClean="0">
                <a:solidFill>
                  <a:srgbClr val="0070C0"/>
                </a:solidFill>
              </a:rPr>
              <a:t>环卫爱卫</a:t>
            </a:r>
            <a:endParaRPr lang="en-US" altLang="zh-CN" sz="3600" dirty="0" smtClean="0">
              <a:solidFill>
                <a:srgbClr val="0070C0"/>
              </a:solidFill>
            </a:endParaRPr>
          </a:p>
          <a:p>
            <a:pPr algn="ctr"/>
            <a:r>
              <a:rPr lang="zh-CN" altLang="en-US" sz="3600" dirty="0" smtClean="0">
                <a:solidFill>
                  <a:srgbClr val="FF0000"/>
                </a:solidFill>
              </a:rPr>
              <a:t>好管理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76056" y="4077072"/>
            <a:ext cx="3096344" cy="2304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rgbClr val="C00000"/>
                </a:solidFill>
              </a:rPr>
              <a:t>缺点：</a:t>
            </a:r>
            <a:endParaRPr lang="en-US" altLang="zh-CN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1.</a:t>
            </a:r>
            <a:r>
              <a:rPr lang="zh-CN" altLang="en-US" sz="3600" dirty="0" smtClean="0">
                <a:solidFill>
                  <a:srgbClr val="0070C0"/>
                </a:solidFill>
              </a:rPr>
              <a:t>专业</a:t>
            </a:r>
            <a:r>
              <a:rPr lang="zh-CN" altLang="en-US" sz="3600" dirty="0" smtClean="0">
                <a:solidFill>
                  <a:srgbClr val="FF0000"/>
                </a:solidFill>
              </a:rPr>
              <a:t>弱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3600" dirty="0" smtClean="0">
                <a:solidFill>
                  <a:srgbClr val="0070C0"/>
                </a:solidFill>
              </a:rPr>
              <a:t>2.</a:t>
            </a:r>
            <a:r>
              <a:rPr lang="zh-CN" altLang="en-US" sz="3600" dirty="0" smtClean="0">
                <a:solidFill>
                  <a:srgbClr val="FF0000"/>
                </a:solidFill>
              </a:rPr>
              <a:t>不</a:t>
            </a:r>
            <a:r>
              <a:rPr lang="zh-CN" altLang="en-US" sz="3600" dirty="0" smtClean="0">
                <a:solidFill>
                  <a:srgbClr val="0070C0"/>
                </a:solidFill>
              </a:rPr>
              <a:t>对接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5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94136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1.2</a:t>
            </a:r>
            <a:r>
              <a:rPr lang="zh-CN" altLang="en-US" dirty="0" smtClean="0"/>
              <a:t>深圳市有害生物防治协会</a:t>
            </a:r>
            <a:r>
              <a:rPr lang="zh-CN" altLang="en-US" dirty="0">
                <a:solidFill>
                  <a:srgbClr val="0070C0"/>
                </a:solidFill>
              </a:rPr>
              <a:t>企业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268760"/>
            <a:ext cx="825012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2003</a:t>
            </a:r>
            <a:r>
              <a:rPr lang="zh-CN" altLang="en-US" sz="2800" dirty="0" smtClean="0"/>
              <a:t>年</a:t>
            </a:r>
            <a:r>
              <a:rPr lang="zh-CN" altLang="en-US" sz="2800" dirty="0" smtClean="0">
                <a:solidFill>
                  <a:srgbClr val="FF0000"/>
                </a:solidFill>
              </a:rPr>
              <a:t>以前</a:t>
            </a:r>
            <a:r>
              <a:rPr lang="zh-CN" altLang="en-US" sz="2800" dirty="0" smtClean="0"/>
              <a:t>市爱卫办加挂一块牌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en-US" altLang="zh-CN" sz="2400" dirty="0" smtClean="0"/>
              <a:t>PCO</a:t>
            </a:r>
            <a:r>
              <a:rPr lang="zh-CN" altLang="en-US" sz="2400" dirty="0" smtClean="0"/>
              <a:t>协会是</a:t>
            </a:r>
            <a:r>
              <a:rPr lang="zh-CN" altLang="en-US" sz="2400" dirty="0" smtClean="0">
                <a:solidFill>
                  <a:srgbClr val="FF0000"/>
                </a:solidFill>
              </a:rPr>
              <a:t>隐形</a:t>
            </a:r>
            <a:r>
              <a:rPr lang="zh-CN" altLang="en-US" sz="2400" dirty="0" smtClean="0"/>
              <a:t>机构（一帮人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套机构）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2005</a:t>
            </a:r>
            <a:r>
              <a:rPr lang="zh-CN" altLang="en-US" sz="2800" dirty="0" smtClean="0"/>
              <a:t>年起</a:t>
            </a:r>
            <a:r>
              <a:rPr lang="en-US" altLang="zh-CN" sz="2800" dirty="0" smtClean="0"/>
              <a:t>PCO</a:t>
            </a:r>
            <a:r>
              <a:rPr lang="zh-CN" altLang="en-US" sz="2800" dirty="0" smtClean="0"/>
              <a:t>协会脱离政府</a:t>
            </a:r>
            <a:r>
              <a:rPr lang="zh-CN" altLang="en-US" sz="2800" dirty="0" smtClean="0">
                <a:solidFill>
                  <a:srgbClr val="FF0000"/>
                </a:solidFill>
              </a:rPr>
              <a:t>民间化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无经费，无编制，</a:t>
            </a:r>
            <a:r>
              <a:rPr lang="zh-CN" altLang="en-US" sz="2400" dirty="0" smtClean="0">
                <a:solidFill>
                  <a:srgbClr val="FF0000"/>
                </a:solidFill>
              </a:rPr>
              <a:t>收会费，企业选举会长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为企业发除虫灭鼠资质，</a:t>
            </a:r>
            <a:r>
              <a:rPr lang="zh-CN" altLang="en-US" sz="2400" dirty="0" smtClean="0">
                <a:solidFill>
                  <a:srgbClr val="FF0000"/>
                </a:solidFill>
              </a:rPr>
              <a:t>架起企业与政府间的桥梁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原街道消杀队也</a:t>
            </a:r>
            <a:r>
              <a:rPr lang="zh-CN" altLang="en-US" sz="2800" dirty="0" smtClean="0">
                <a:solidFill>
                  <a:srgbClr val="FF0000"/>
                </a:solidFill>
              </a:rPr>
              <a:t>脱离</a:t>
            </a:r>
            <a:r>
              <a:rPr lang="zh-CN" altLang="en-US" sz="2800" dirty="0" smtClean="0"/>
              <a:t>街道成为</a:t>
            </a:r>
            <a:r>
              <a:rPr lang="zh-CN" altLang="en-US" sz="2800" dirty="0" smtClean="0">
                <a:solidFill>
                  <a:srgbClr val="FF0000"/>
                </a:solidFill>
              </a:rPr>
              <a:t>独立法人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2015</a:t>
            </a:r>
            <a:r>
              <a:rPr lang="zh-CN" altLang="en-US" sz="2800" dirty="0" smtClean="0"/>
              <a:t>年起一业多会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31782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深圳市有害生物防治企业的</a:t>
            </a:r>
            <a:r>
              <a:rPr lang="zh-CN" altLang="en-US" dirty="0" smtClean="0">
                <a:solidFill>
                  <a:srgbClr val="FF0000"/>
                </a:solidFill>
              </a:rPr>
              <a:t>来源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1340768"/>
            <a:ext cx="7962088" cy="50405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3891A7"/>
              </a:buClr>
            </a:pP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latin typeface="宋体"/>
                <a:ea typeface="宋体"/>
              </a:rPr>
              <a:t>原</a:t>
            </a: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街道消杀队，成为独立法人：</a:t>
            </a:r>
            <a:endParaRPr lang="en-US" altLang="zh-CN" b="1" dirty="0" smtClean="0">
              <a:solidFill>
                <a:srgbClr val="FF0000"/>
              </a:solidFill>
              <a:latin typeface="宋体"/>
              <a:ea typeface="宋体"/>
            </a:endParaRPr>
          </a:p>
          <a:p>
            <a:pPr lvl="0">
              <a:lnSpc>
                <a:spcPct val="150000"/>
              </a:lnSpc>
              <a:buClr>
                <a:srgbClr val="3891A7"/>
              </a:buClr>
            </a:pPr>
            <a:r>
              <a:rPr lang="zh-CN" altLang="en-US" b="1" dirty="0" smtClean="0">
                <a:latin typeface="宋体"/>
                <a:ea typeface="宋体"/>
              </a:rPr>
              <a:t>②物业</a:t>
            </a:r>
            <a:r>
              <a:rPr lang="zh-CN" altLang="en-US" b="1" dirty="0">
                <a:latin typeface="宋体"/>
                <a:ea typeface="宋体"/>
              </a:rPr>
              <a:t>服务</a:t>
            </a:r>
            <a:r>
              <a:rPr lang="zh-CN" altLang="en-US" b="1" dirty="0" smtClean="0">
                <a:latin typeface="宋体"/>
                <a:ea typeface="宋体"/>
              </a:rPr>
              <a:t>公司</a:t>
            </a: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消杀部</a:t>
            </a:r>
            <a:r>
              <a:rPr lang="zh-CN" altLang="en-US" b="1" dirty="0" smtClean="0">
                <a:latin typeface="宋体"/>
                <a:ea typeface="宋体"/>
              </a:rPr>
              <a:t>：</a:t>
            </a:r>
            <a:endParaRPr lang="en-US" altLang="zh-CN" b="1" dirty="0" smtClean="0">
              <a:latin typeface="宋体"/>
              <a:ea typeface="宋体"/>
            </a:endParaRPr>
          </a:p>
          <a:p>
            <a:pPr lvl="0">
              <a:lnSpc>
                <a:spcPct val="150000"/>
              </a:lnSpc>
              <a:buClr>
                <a:srgbClr val="3891A7"/>
              </a:buClr>
            </a:pPr>
            <a:r>
              <a:rPr lang="zh-CN" altLang="en-US" b="1" dirty="0" smtClean="0">
                <a:latin typeface="宋体"/>
                <a:ea typeface="宋体"/>
              </a:rPr>
              <a:t>③白蚁防治所</a:t>
            </a: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扩展业务</a:t>
            </a:r>
            <a:r>
              <a:rPr lang="zh-CN" altLang="en-US" b="1" dirty="0" smtClean="0">
                <a:latin typeface="宋体"/>
                <a:ea typeface="宋体"/>
              </a:rPr>
              <a:t>：</a:t>
            </a:r>
            <a:endParaRPr lang="en-US" altLang="zh-CN" b="1" dirty="0" smtClean="0">
              <a:latin typeface="宋体"/>
              <a:ea typeface="宋体"/>
            </a:endParaRPr>
          </a:p>
          <a:p>
            <a:pPr lvl="0">
              <a:lnSpc>
                <a:spcPct val="150000"/>
              </a:lnSpc>
              <a:buClr>
                <a:srgbClr val="3891A7"/>
              </a:buClr>
            </a:pPr>
            <a:r>
              <a:rPr lang="zh-CN" altLang="en-US" b="1" dirty="0" smtClean="0">
                <a:latin typeface="宋体"/>
                <a:ea typeface="宋体"/>
              </a:rPr>
              <a:t>④外企</a:t>
            </a: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进入</a:t>
            </a:r>
            <a:r>
              <a:rPr lang="zh-CN" altLang="en-US" b="1" dirty="0" smtClean="0">
                <a:latin typeface="宋体"/>
                <a:ea typeface="宋体"/>
              </a:rPr>
              <a:t>：如艺康、能多洁</a:t>
            </a:r>
            <a:endParaRPr lang="en-US" altLang="zh-CN" b="1" dirty="0" smtClean="0">
              <a:latin typeface="宋体"/>
              <a:ea typeface="宋体"/>
            </a:endParaRPr>
          </a:p>
          <a:p>
            <a:pPr lvl="0">
              <a:lnSpc>
                <a:spcPct val="150000"/>
              </a:lnSpc>
              <a:buClr>
                <a:srgbClr val="3891A7"/>
              </a:buClr>
            </a:pPr>
            <a:r>
              <a:rPr lang="zh-CN" altLang="en-US" b="1" dirty="0" smtClean="0">
                <a:latin typeface="宋体"/>
                <a:ea typeface="宋体"/>
              </a:rPr>
              <a:t>⑤园林绿化公司</a:t>
            </a: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扩展业务</a:t>
            </a:r>
            <a:r>
              <a:rPr lang="zh-CN" altLang="en-US" b="1" dirty="0" smtClean="0">
                <a:latin typeface="宋体"/>
                <a:ea typeface="宋体"/>
              </a:rPr>
              <a:t>：</a:t>
            </a:r>
            <a:endParaRPr lang="en-US" altLang="zh-CN" b="1" dirty="0" smtClean="0">
              <a:latin typeface="宋体"/>
              <a:ea typeface="宋体"/>
            </a:endParaRPr>
          </a:p>
          <a:p>
            <a:pPr lvl="0">
              <a:lnSpc>
                <a:spcPct val="150000"/>
              </a:lnSpc>
              <a:buClr>
                <a:srgbClr val="3891A7"/>
              </a:buClr>
            </a:pPr>
            <a:r>
              <a:rPr lang="zh-CN" altLang="en-US" b="1" dirty="0" smtClean="0">
                <a:latin typeface="宋体"/>
                <a:ea typeface="宋体"/>
              </a:rPr>
              <a:t>共</a:t>
            </a:r>
            <a:r>
              <a:rPr lang="en-US" altLang="zh-CN" b="1" dirty="0" smtClean="0">
                <a:solidFill>
                  <a:srgbClr val="FF0000"/>
                </a:solidFill>
                <a:latin typeface="宋体"/>
                <a:ea typeface="宋体"/>
              </a:rPr>
              <a:t>309</a:t>
            </a:r>
            <a:r>
              <a:rPr lang="zh-CN" altLang="en-US" b="1" dirty="0" smtClean="0">
                <a:solidFill>
                  <a:srgbClr val="FF0000"/>
                </a:solidFill>
                <a:latin typeface="宋体"/>
                <a:ea typeface="宋体"/>
              </a:rPr>
              <a:t>家</a:t>
            </a:r>
            <a:r>
              <a:rPr lang="zh-CN" altLang="en-US" sz="2000" b="1" dirty="0" smtClean="0">
                <a:latin typeface="宋体"/>
                <a:ea typeface="宋体"/>
              </a:rPr>
              <a:t>（</a:t>
            </a:r>
            <a:r>
              <a:rPr lang="zh-CN" altLang="en-US" sz="2000" b="1" dirty="0" smtClean="0">
                <a:solidFill>
                  <a:srgbClr val="7030A0"/>
                </a:solidFill>
                <a:latin typeface="宋体"/>
                <a:ea typeface="宋体"/>
              </a:rPr>
              <a:t>深圳市有害生物防治协会，未计其它协会</a:t>
            </a:r>
            <a:r>
              <a:rPr lang="zh-CN" altLang="en-US" sz="2000" b="1" dirty="0" smtClean="0">
                <a:latin typeface="宋体"/>
                <a:ea typeface="宋体"/>
              </a:rPr>
              <a:t>）</a:t>
            </a:r>
            <a:endParaRPr lang="en-US" altLang="zh-CN" sz="20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286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42617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tx1"/>
                </a:solidFill>
              </a:rPr>
              <a:t>比较一：</a:t>
            </a:r>
            <a:r>
              <a:rPr lang="zh-CN" altLang="en-US" sz="4000" dirty="0" smtClean="0">
                <a:solidFill>
                  <a:srgbClr val="FF0000"/>
                </a:solidFill>
              </a:rPr>
              <a:t>原街道消杀站</a:t>
            </a:r>
            <a:r>
              <a:rPr lang="en-US" altLang="zh-CN" sz="4000" dirty="0" smtClean="0">
                <a:solidFill>
                  <a:srgbClr val="FF0000"/>
                </a:solidFill>
              </a:rPr>
              <a:t/>
            </a:r>
            <a:br>
              <a:rPr lang="en-US" altLang="zh-CN" sz="4000" dirty="0" smtClean="0">
                <a:solidFill>
                  <a:srgbClr val="FF0000"/>
                </a:solidFill>
              </a:rPr>
            </a:br>
            <a:r>
              <a:rPr lang="zh-CN" altLang="en-US" sz="2400" b="1" dirty="0" smtClean="0">
                <a:solidFill>
                  <a:srgbClr val="FF0000"/>
                </a:solidFill>
              </a:rPr>
              <a:t>深圳：脱离街道办已十多年，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其它城市好像还没</a:t>
            </a:r>
            <a:r>
              <a:rPr lang="zh-CN" altLang="en-US" sz="3600" dirty="0" smtClean="0"/>
              <a:t>：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466144" cy="469160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CN" altLang="en-US" dirty="0" smtClean="0"/>
              <a:t>长处：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服务对象</a:t>
            </a:r>
            <a:r>
              <a:rPr lang="zh-CN" altLang="en-US" dirty="0" smtClean="0">
                <a:solidFill>
                  <a:srgbClr val="FF0000"/>
                </a:solidFill>
              </a:rPr>
              <a:t>固定</a:t>
            </a:r>
            <a:r>
              <a:rPr lang="zh-CN" altLang="en-US" dirty="0" smtClean="0"/>
              <a:t>，有利于采取生态治理；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服务区域</a:t>
            </a:r>
            <a:r>
              <a:rPr lang="zh-CN" altLang="en-US" dirty="0" smtClean="0">
                <a:solidFill>
                  <a:srgbClr val="FF0000"/>
                </a:solidFill>
              </a:rPr>
              <a:t>整体</a:t>
            </a:r>
            <a:r>
              <a:rPr lang="zh-CN" altLang="en-US" dirty="0" smtClean="0"/>
              <a:t>，效率高，职责分明；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服从爱卫办指挥；统一行动；和用药；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短处：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无竞争压力、</a:t>
            </a:r>
            <a:r>
              <a:rPr lang="zh-CN" altLang="en-US" dirty="0" smtClean="0">
                <a:solidFill>
                  <a:srgbClr val="FF0000"/>
                </a:solidFill>
              </a:rPr>
              <a:t>无考核</a:t>
            </a:r>
            <a:r>
              <a:rPr lang="zh-CN" altLang="en-US" dirty="0" smtClean="0"/>
              <a:t>，技术滞后，行动缓慢；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>
                <a:solidFill>
                  <a:srgbClr val="0070C0"/>
                </a:solidFill>
              </a:rPr>
              <a:t>补助与创收并存，</a:t>
            </a:r>
            <a:r>
              <a:rPr lang="zh-CN" altLang="en-US" dirty="0" smtClean="0">
                <a:solidFill>
                  <a:srgbClr val="FF0000"/>
                </a:solidFill>
              </a:rPr>
              <a:t>重</a:t>
            </a:r>
            <a:r>
              <a:rPr lang="zh-CN" altLang="en-US" dirty="0" smtClean="0">
                <a:solidFill>
                  <a:srgbClr val="0070C0"/>
                </a:solidFill>
              </a:rPr>
              <a:t>创收，</a:t>
            </a:r>
            <a:r>
              <a:rPr lang="zh-CN" altLang="en-US" dirty="0" smtClean="0">
                <a:solidFill>
                  <a:srgbClr val="FF0000"/>
                </a:solidFill>
              </a:rPr>
              <a:t>轻</a:t>
            </a:r>
            <a:r>
              <a:rPr lang="zh-CN" altLang="en-US" dirty="0" smtClean="0">
                <a:solidFill>
                  <a:srgbClr val="0070C0"/>
                </a:solidFill>
              </a:rPr>
              <a:t>服务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tx1"/>
                </a:solidFill>
              </a:rPr>
              <a:t>比较二：</a:t>
            </a:r>
            <a:r>
              <a:rPr lang="en-US" altLang="zh-CN" sz="4000" dirty="0" smtClean="0">
                <a:solidFill>
                  <a:srgbClr val="FF0000"/>
                </a:solidFill>
              </a:rPr>
              <a:t>PCO</a:t>
            </a:r>
            <a:r>
              <a:rPr lang="zh-CN" altLang="en-US" sz="4000" dirty="0" smtClean="0">
                <a:solidFill>
                  <a:srgbClr val="FF0000"/>
                </a:solidFill>
              </a:rPr>
              <a:t>企业（</a:t>
            </a:r>
            <a:r>
              <a:rPr lang="en-US" altLang="zh-CN" sz="4000" dirty="0" smtClean="0">
                <a:solidFill>
                  <a:srgbClr val="002060"/>
                </a:solidFill>
              </a:rPr>
              <a:t>5</a:t>
            </a:r>
            <a:r>
              <a:rPr lang="zh-CN" altLang="en-US" sz="4000" dirty="0" smtClean="0">
                <a:solidFill>
                  <a:srgbClr val="002060"/>
                </a:solidFill>
              </a:rPr>
              <a:t>个来源</a:t>
            </a:r>
            <a:r>
              <a:rPr lang="zh-CN" altLang="en-US" sz="4000" dirty="0" smtClean="0">
                <a:solidFill>
                  <a:srgbClr val="FF0000"/>
                </a:solidFill>
              </a:rPr>
              <a:t>）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96752"/>
            <a:ext cx="8250120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长处：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竞争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促进技术</a:t>
            </a:r>
            <a:r>
              <a:rPr lang="zh-CN" altLang="en-US" sz="2400" dirty="0" smtClean="0">
                <a:solidFill>
                  <a:srgbClr val="FF0000"/>
                </a:solidFill>
              </a:rPr>
              <a:t>进步</a:t>
            </a:r>
            <a:r>
              <a:rPr lang="zh-CN" altLang="en-US" sz="2400" dirty="0" smtClean="0"/>
              <a:t>和</a:t>
            </a:r>
            <a:r>
              <a:rPr lang="zh-CN" altLang="en-US" sz="2400" dirty="0" smtClean="0">
                <a:solidFill>
                  <a:srgbClr val="FF0000"/>
                </a:solidFill>
              </a:rPr>
              <a:t>设备</a:t>
            </a:r>
            <a:r>
              <a:rPr lang="zh-CN" altLang="en-US" sz="2400" dirty="0" smtClean="0"/>
              <a:t>更新；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/>
              <a:t>竞争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提升服务</a:t>
            </a:r>
            <a:r>
              <a:rPr lang="zh-CN" altLang="en-US" sz="2400" dirty="0" smtClean="0">
                <a:solidFill>
                  <a:srgbClr val="FF0000"/>
                </a:solidFill>
              </a:rPr>
              <a:t>质量</a:t>
            </a:r>
            <a:r>
              <a:rPr lang="zh-CN" altLang="en-US" sz="2400" dirty="0" smtClean="0"/>
              <a:t>和服务</a:t>
            </a:r>
            <a:r>
              <a:rPr lang="zh-CN" altLang="en-US" sz="2400" dirty="0" smtClean="0">
                <a:solidFill>
                  <a:srgbClr val="FF0000"/>
                </a:solidFill>
              </a:rPr>
              <a:t>态度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短处：</a:t>
            </a:r>
            <a:endParaRPr lang="en-US" altLang="zh-CN" sz="28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</a:rPr>
              <a:t>周期</a:t>
            </a:r>
            <a:r>
              <a:rPr lang="zh-CN" altLang="en-US" sz="2400" dirty="0" smtClean="0">
                <a:solidFill>
                  <a:srgbClr val="FF0000"/>
                </a:solidFill>
              </a:rPr>
              <a:t>短</a:t>
            </a:r>
            <a:r>
              <a:rPr lang="zh-CN" altLang="en-US" sz="2400" dirty="0" smtClean="0"/>
              <a:t>：</a:t>
            </a:r>
            <a:r>
              <a:rPr lang="zh-CN" altLang="en-US" sz="2400" dirty="0" smtClean="0">
                <a:solidFill>
                  <a:srgbClr val="FF0000"/>
                </a:solidFill>
              </a:rPr>
              <a:t>重</a:t>
            </a:r>
            <a:r>
              <a:rPr lang="zh-CN" altLang="en-US" sz="2400" dirty="0" smtClean="0"/>
              <a:t>治标，</a:t>
            </a:r>
            <a:r>
              <a:rPr lang="zh-CN" altLang="en-US" sz="2400" dirty="0" smtClean="0">
                <a:solidFill>
                  <a:srgbClr val="FF0000"/>
                </a:solidFill>
              </a:rPr>
              <a:t>轻</a:t>
            </a:r>
            <a:r>
              <a:rPr lang="zh-CN" altLang="en-US" sz="2400" dirty="0" smtClean="0"/>
              <a:t>治本，</a:t>
            </a:r>
            <a:r>
              <a:rPr lang="zh-CN" altLang="en-US" sz="2400" dirty="0" smtClean="0">
                <a:solidFill>
                  <a:srgbClr val="FF0000"/>
                </a:solidFill>
              </a:rPr>
              <a:t>不利于</a:t>
            </a:r>
            <a:r>
              <a:rPr lang="zh-CN" altLang="en-US" sz="2400" dirty="0" smtClean="0"/>
              <a:t>生态防治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效率</a:t>
            </a:r>
            <a:r>
              <a:rPr lang="zh-CN" altLang="en-US" sz="2400" dirty="0" smtClean="0"/>
              <a:t>低：路途</a:t>
            </a:r>
            <a:r>
              <a:rPr lang="zh-CN" altLang="en-US" sz="2400" dirty="0" smtClean="0">
                <a:solidFill>
                  <a:srgbClr val="FF0000"/>
                </a:solidFill>
              </a:rPr>
              <a:t>远</a:t>
            </a:r>
            <a:r>
              <a:rPr lang="zh-CN" altLang="en-US" sz="2400" dirty="0" smtClean="0"/>
              <a:t>，效率低，服务分散，。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</a:rPr>
              <a:t>用药乱：各自为政</a:t>
            </a:r>
            <a:r>
              <a:rPr lang="zh-CN" altLang="en-US" sz="2400" dirty="0" smtClean="0">
                <a:solidFill>
                  <a:srgbClr val="FF0000"/>
                </a:solidFill>
              </a:rPr>
              <a:t>，无法</a:t>
            </a:r>
            <a:r>
              <a:rPr lang="zh-CN" altLang="en-US" sz="2400" dirty="0" smtClean="0"/>
              <a:t>形成轮换制度；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810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86_29*i*0"/>
  <p:tag name="KSO_WM_TEMPLATE_CATEGORY" val="custom"/>
  <p:tag name="KSO_WM_TEMPLATE_INDEX" val="186"/>
  <p:tag name="KSO_WM_UNIT_INDE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8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000120140530A99PPBG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3537</TotalTime>
  <Words>2174</Words>
  <Application>Microsoft Office PowerPoint</Application>
  <PresentationFormat>全屏显示(4:3)</PresentationFormat>
  <Paragraphs>427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黑体</vt:lpstr>
      <vt:lpstr>华文中宋</vt:lpstr>
      <vt:lpstr>宋体</vt:lpstr>
      <vt:lpstr>Arial</vt:lpstr>
      <vt:lpstr>Arial Narrow</vt:lpstr>
      <vt:lpstr>Bell MT</vt:lpstr>
      <vt:lpstr>Calibri</vt:lpstr>
      <vt:lpstr>Garamond</vt:lpstr>
      <vt:lpstr>Gill Sans MT</vt:lpstr>
      <vt:lpstr>Times New Roman</vt:lpstr>
      <vt:lpstr>Verdana</vt:lpstr>
      <vt:lpstr>Wingdings</vt:lpstr>
      <vt:lpstr>Wingdings 2</vt:lpstr>
      <vt:lpstr>夏至</vt:lpstr>
      <vt:lpstr>1_A000120140530A99PPBG</vt:lpstr>
      <vt:lpstr>Edge</vt:lpstr>
      <vt:lpstr>疾控与爱卫部门联动 高效控制虫媒传染病疫情 ——浅谈深圳市疫情应急控制模式</vt:lpstr>
      <vt:lpstr>10个区，面积1997平方公里 人口1138万(355万户籍+783万)</vt:lpstr>
      <vt:lpstr>主要内容</vt:lpstr>
      <vt:lpstr>1.深圳市爱卫部门与有害生物防治协会</vt:lpstr>
      <vt:lpstr>1.1深圳市、区爱卫办架构</vt:lpstr>
      <vt:lpstr>1.2深圳市有害生物防治协会企业</vt:lpstr>
      <vt:lpstr>深圳市有害生物防治企业的来源</vt:lpstr>
      <vt:lpstr>比较一：原街道消杀站 深圳：脱离街道办已十多年，其它城市好像还没：</vt:lpstr>
      <vt:lpstr>比较二：PCO企业（5个来源）</vt:lpstr>
      <vt:lpstr>1.4深圳公共场所除虫灭鼠工作</vt:lpstr>
      <vt:lpstr>2.深圳虫媒传染病疫情的应急处理模式</vt:lpstr>
      <vt:lpstr>2.2日常监测资料的互报</vt:lpstr>
      <vt:lpstr>2.3虫媒传染病疫情的应急处理流程</vt:lpstr>
      <vt:lpstr>PowerPoint 演示文稿</vt:lpstr>
      <vt:lpstr>2.3基层主要单位的职责</vt:lpstr>
      <vt:lpstr>疫点的灭蚊与日常灭蚊的区别？</vt:lpstr>
      <vt:lpstr>PowerPoint 演示文稿</vt:lpstr>
      <vt:lpstr>CDC蚊媒密度</vt:lpstr>
      <vt:lpstr>PowerPoint 演示文稿</vt:lpstr>
      <vt:lpstr>疫点媒介伊蚊监测频次2015</vt:lpstr>
      <vt:lpstr>监测简报格式与内容---罗湖CDC</vt:lpstr>
      <vt:lpstr>罗湖区登革热疫点灭蚊效果验收申请单（区爱卫办付款凭证）</vt:lpstr>
      <vt:lpstr>病例太多了忙不来怎么办？ 风险评估 A感染地点 B最长潜伏期内发生病例数 C发热期停留时间 D成蚊密度只/人时 E布雷图指数 F发热期间停留场所 G感染或发热期住所特点 H疫点人口密度 I负责人认知响应程度 综合得分，高分优先</vt:lpstr>
      <vt:lpstr>政府应急消杀队的职责</vt:lpstr>
      <vt:lpstr>3.深圳市登革热控制效果</vt:lpstr>
      <vt:lpstr>深圳市虫媒传染病发病1200万</vt:lpstr>
      <vt:lpstr>深圳市历年登革热疫情概况</vt:lpstr>
      <vt:lpstr>广州输入/本地： 1:227 (172/39104)</vt:lpstr>
      <vt:lpstr>深圳登革热输入/本地1:1.4 (261/361) 2005至2016年登革热输入病例数： 广州172例，深圳261例</vt:lpstr>
      <vt:lpstr>深圳/广州登革热比1:63(622/39276) 广州：2013年抬头，2014年冲顶 深圳：一直平稳，2014年最多</vt:lpstr>
      <vt:lpstr>深圳模式—原因一：领导重视</vt:lpstr>
      <vt:lpstr>深圳模式—原因初探二：社会化</vt:lpstr>
      <vt:lpstr>深圳PCO疫点灭蚊要求：快、准、狠</vt:lpstr>
      <vt:lpstr>狠五管齐下——无处藏蚊，无法逃逸</vt:lpstr>
      <vt:lpstr>深圳模式——原因初探三：房屋</vt:lpstr>
      <vt:lpstr>深圳模式—原因四：人口社会学结构</vt:lpstr>
      <vt:lpstr>深圳市其它虫媒传染病</vt:lpstr>
      <vt:lpstr>PowerPoint 演示文稿</vt:lpstr>
      <vt:lpstr>不足之处</vt:lpstr>
      <vt:lpstr>致谢！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深圳市病媒生物监测与控制模式</dc:title>
  <dc:creator>陈戊申</dc:creator>
  <cp:lastModifiedBy>陈戊申</cp:lastModifiedBy>
  <cp:revision>189</cp:revision>
  <dcterms:created xsi:type="dcterms:W3CDTF">2016-05-16T13:17:26Z</dcterms:created>
  <dcterms:modified xsi:type="dcterms:W3CDTF">2017-03-21T07:28:09Z</dcterms:modified>
</cp:coreProperties>
</file>